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7" r:id="rId4"/>
    <p:sldId id="259" r:id="rId5"/>
    <p:sldId id="263" r:id="rId6"/>
    <p:sldId id="266" r:id="rId7"/>
    <p:sldId id="265" r:id="rId8"/>
    <p:sldId id="260" r:id="rId9"/>
    <p:sldId id="267" r:id="rId10"/>
    <p:sldId id="269" r:id="rId11"/>
    <p:sldId id="268" r:id="rId12"/>
    <p:sldId id="271" r:id="rId13"/>
    <p:sldId id="270" r:id="rId14"/>
    <p:sldId id="272" r:id="rId15"/>
  </p:sldIdLst>
  <p:sldSz cx="12192000" cy="6858000"/>
  <p:notesSz cx="6858000" cy="9144000"/>
  <p:embeddedFontLst>
    <p:embeddedFont>
      <p:font typeface="HY헤드라인M" panose="02030600000101010101" pitchFamily="18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F9D4BD"/>
    <a:srgbClr val="C05208"/>
    <a:srgbClr val="FCEB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067" autoAdjust="0"/>
  </p:normalViewPr>
  <p:slideViewPr>
    <p:cSldViewPr snapToGrid="0">
      <p:cViewPr varScale="1">
        <p:scale>
          <a:sx n="88" d="100"/>
          <a:sy n="88" d="100"/>
        </p:scale>
        <p:origin x="15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0CDD4-C263-47AF-8979-701A5AA18F60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792896-376D-46AF-BC9E-7316AD8B9B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335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 smtClean="0"/>
              <a:t>Javascript</a:t>
            </a:r>
            <a:r>
              <a:rPr lang="ko-KR" altLang="en-US" dirty="0" smtClean="0"/>
              <a:t>를 왜 </a:t>
            </a:r>
            <a:r>
              <a:rPr lang="ko-KR" altLang="en-US" dirty="0" err="1" smtClean="0"/>
              <a:t>배우냐면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자바스크립트는 웹에서 동적인 요소를 표현하는데 사용되는 프로그래밍 언어이기 때문에 웹에 있어서 필수적이다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후에 </a:t>
            </a:r>
            <a:r>
              <a:rPr lang="en-US" altLang="ko-KR" dirty="0" err="1" smtClean="0"/>
              <a:t>jquery</a:t>
            </a:r>
            <a:r>
              <a:rPr lang="en-US" altLang="ko-KR" dirty="0" smtClean="0"/>
              <a:t> , </a:t>
            </a:r>
            <a:r>
              <a:rPr lang="en-US" altLang="ko-KR" dirty="0" err="1" smtClean="0"/>
              <a:t>nodejs</a:t>
            </a:r>
            <a:r>
              <a:rPr lang="en-US" altLang="ko-KR" dirty="0" smtClean="0"/>
              <a:t> </a:t>
            </a:r>
            <a:r>
              <a:rPr lang="ko-KR" altLang="en-US" dirty="0" smtClean="0"/>
              <a:t>등의 고급 기술로의 확장성도 가지기 때문에 매우 중요한 언어이다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792896-376D-46AF-BC9E-7316AD8B9B4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4187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교육 목적은 기본적인 웹의 기본 구성을 이해하여 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이를 기반으로 자바스크립트를 활용하는 능력을 키워 웹 코딩의 기초를 다지게 하여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최종적으로는 웹 시스템을 구현하는 프로젝트를 수행할 수 있도록 하는 목적을 가지고 있다</a:t>
            </a:r>
            <a:r>
              <a:rPr lang="en-US" altLang="ko-KR" dirty="0" smtClean="0"/>
              <a:t>. ( </a:t>
            </a:r>
            <a:r>
              <a:rPr lang="ko-KR" altLang="en-US" dirty="0" smtClean="0"/>
              <a:t>예시 </a:t>
            </a:r>
            <a:r>
              <a:rPr lang="en-US" altLang="ko-KR" dirty="0" smtClean="0"/>
              <a:t>) </a:t>
            </a:r>
          </a:p>
          <a:p>
            <a:r>
              <a:rPr lang="ko-KR" altLang="en-US" smtClean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792896-376D-46AF-BC9E-7316AD8B9B4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2289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교육 목적은 기본적인 웹의 기본 구성을 이해하여 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이를 기반으로 자바스크립트를 활용하는 능력을 키워 웹 코딩의 기초를 다지게 하여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최종적으로는 웹 시스템을 구현하는 프로젝트를 수행할 수 있도록 하는 목적을 가지고 있다</a:t>
            </a:r>
            <a:r>
              <a:rPr lang="en-US" altLang="ko-KR" dirty="0" smtClean="0"/>
              <a:t>. ( </a:t>
            </a:r>
            <a:r>
              <a:rPr lang="ko-KR" altLang="en-US" dirty="0" smtClean="0"/>
              <a:t>예시 </a:t>
            </a:r>
            <a:r>
              <a:rPr lang="en-US" altLang="ko-KR" dirty="0" smtClean="0"/>
              <a:t>) </a:t>
            </a:r>
          </a:p>
          <a:p>
            <a:r>
              <a:rPr lang="ko-KR" altLang="en-US" smtClean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792896-376D-46AF-BC9E-7316AD8B9B4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10234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792896-376D-46AF-BC9E-7316AD8B9B4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93809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792896-376D-46AF-BC9E-7316AD8B9B4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54977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자바스크립트에는 시간을 반환해주는 함수가 있어 </a:t>
            </a:r>
            <a:r>
              <a:rPr lang="en-US" altLang="ko-KR" dirty="0" smtClean="0"/>
              <a:t>1</a:t>
            </a:r>
            <a:r>
              <a:rPr lang="ko-KR" altLang="en-US" dirty="0" smtClean="0"/>
              <a:t>초마다 함수를 실행시켜 시간이 가는 것을 볼 수 있게 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여기에 핵심 기능인 </a:t>
            </a:r>
            <a:r>
              <a:rPr lang="en-US" altLang="ko-KR" dirty="0" smtClean="0"/>
              <a:t>TO DO LIST</a:t>
            </a:r>
            <a:r>
              <a:rPr lang="ko-KR" altLang="en-US" dirty="0" smtClean="0"/>
              <a:t>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자신이 해야 할 일을 적으면 </a:t>
            </a:r>
            <a:r>
              <a:rPr lang="en-US" altLang="ko-KR" dirty="0" smtClean="0"/>
              <a:t>TO DO LIST</a:t>
            </a:r>
            <a:r>
              <a:rPr lang="ko-KR" altLang="en-US" dirty="0" smtClean="0"/>
              <a:t>로 옮겨집니다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만약 </a:t>
            </a:r>
            <a:r>
              <a:rPr lang="ko-KR" altLang="en-US" dirty="0" err="1" smtClean="0"/>
              <a:t>이일을</a:t>
            </a:r>
            <a:r>
              <a:rPr lang="ko-KR" altLang="en-US" dirty="0" smtClean="0"/>
              <a:t> 다 완료해서 앞의 버튼을 누르면 다시 </a:t>
            </a:r>
            <a:r>
              <a:rPr lang="en-US" altLang="ko-KR" dirty="0" smtClean="0"/>
              <a:t>COMPLETION</a:t>
            </a:r>
            <a:r>
              <a:rPr lang="ko-KR" altLang="en-US" dirty="0" smtClean="0"/>
              <a:t>으로 옮겨집니다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이곳의 모든 정보는 </a:t>
            </a:r>
            <a:r>
              <a:rPr lang="en-US" altLang="ko-KR" dirty="0" smtClean="0"/>
              <a:t>LOCALSTORAGE</a:t>
            </a:r>
            <a:r>
              <a:rPr lang="ko-KR" altLang="en-US" dirty="0" smtClean="0"/>
              <a:t>에 저장되는데</a:t>
            </a:r>
          </a:p>
          <a:p>
            <a:r>
              <a:rPr lang="ko-KR" altLang="en-US" dirty="0" smtClean="0"/>
              <a:t>우리가 직접 삭제하지 않으면 계속 유지되기 때문에 새로 고침을 할 시에도 정보가 유지됩니다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X </a:t>
            </a:r>
            <a:r>
              <a:rPr lang="ko-KR" altLang="en-US" dirty="0" smtClean="0"/>
              <a:t>버튼을 누르게 되면 완전히 이 정보는 사라집니다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새로 고침을 했을 때에 모습입니다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정보는 그대로 유지되고 자바스크립트를 이용해 랜덤으로 배경이 바뀐 모습을 볼 수 있습니다</a:t>
            </a:r>
            <a:r>
              <a:rPr lang="en-US" altLang="ko-KR" dirty="0" smtClean="0"/>
              <a:t>.</a:t>
            </a:r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792896-376D-46AF-BC9E-7316AD8B9B4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6066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처음으로 게시판을 만들어보았습니다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게시판을 </a:t>
            </a:r>
            <a:r>
              <a:rPr lang="ko-KR" altLang="en-US" dirty="0" err="1" smtClean="0"/>
              <a:t>만들기위해</a:t>
            </a:r>
            <a:r>
              <a:rPr lang="ko-KR" altLang="en-US" dirty="0" smtClean="0"/>
              <a:t> </a:t>
            </a:r>
            <a:r>
              <a:rPr lang="en-US" altLang="ko-KR" dirty="0" smtClean="0"/>
              <a:t>JDK, Eclipse, tomcat </a:t>
            </a:r>
            <a:r>
              <a:rPr lang="ko-KR" altLang="en-US" dirty="0" smtClean="0"/>
              <a:t>등을 사용했습니다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먼저</a:t>
            </a:r>
            <a:r>
              <a:rPr lang="en-US" altLang="ko-KR" dirty="0" smtClean="0"/>
              <a:t>, </a:t>
            </a:r>
            <a:r>
              <a:rPr lang="ko-KR" altLang="en-US" dirty="0" smtClean="0"/>
              <a:t>회원가입 기능을 구현해 보았습니다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회원가입을 </a:t>
            </a:r>
            <a:r>
              <a:rPr lang="ko-KR" altLang="en-US" dirty="0" err="1" smtClean="0"/>
              <a:t>하기위해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mySQL</a:t>
            </a:r>
            <a:r>
              <a:rPr lang="ko-KR" altLang="en-US" dirty="0" smtClean="0"/>
              <a:t>로 데이터베이스를 구축했습니다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회원가입을 한 후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로그인을</a:t>
            </a:r>
            <a:r>
              <a:rPr lang="ko-KR" altLang="en-US" dirty="0" smtClean="0"/>
              <a:t> 합니다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게시된 글을 볼 수 있도록 게시판 데이터베이스를 구축했습니다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err="1" smtClean="0"/>
              <a:t>로그인을</a:t>
            </a:r>
            <a:r>
              <a:rPr lang="ko-KR" altLang="en-US" dirty="0" smtClean="0"/>
              <a:t> 한 후 작성자가 게시할 글을 올려봅니다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게시판이라면 쓰여진 글을 보고 수정하고 삭제를 할 수 있어야겠죠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그러기 위해서는 액션 페이지를 만들고 요청을 처리하도록 했습니다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로그아웃 </a:t>
            </a:r>
            <a:r>
              <a:rPr lang="ko-KR" altLang="en-US" dirty="0" err="1" smtClean="0"/>
              <a:t>까지해서</a:t>
            </a:r>
            <a:r>
              <a:rPr lang="ko-KR" altLang="en-US" dirty="0" smtClean="0"/>
              <a:t> 이상으로 간단한 게시판 프로젝트를 끝냈습니다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792896-376D-46AF-BC9E-7316AD8B9B41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95923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--</a:t>
            </a:r>
            <a:r>
              <a:rPr lang="ko-KR" altLang="en-US" dirty="0" err="1" smtClean="0"/>
              <a:t>모죽</a:t>
            </a:r>
            <a:r>
              <a:rPr lang="ko-KR" altLang="en-US" dirty="0" smtClean="0"/>
              <a:t> 동아리 홈페이지 소개 </a:t>
            </a:r>
            <a:r>
              <a:rPr lang="en-US" altLang="ko-KR" dirty="0" smtClean="0"/>
              <a:t>--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- </a:t>
            </a:r>
            <a:r>
              <a:rPr lang="ko-KR" altLang="en-US" dirty="0" smtClean="0"/>
              <a:t>컴퓨터정보과의 전공 동아리인 </a:t>
            </a:r>
            <a:r>
              <a:rPr lang="ko-KR" altLang="en-US" dirty="0" err="1" smtClean="0"/>
              <a:t>모죽</a:t>
            </a:r>
            <a:r>
              <a:rPr lang="ko-KR" altLang="en-US" dirty="0" smtClean="0"/>
              <a:t> 사람들이 사용할 수 있는 웹사이트를 개발했습니다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  </a:t>
            </a:r>
            <a:r>
              <a:rPr lang="ko-KR" altLang="en-US" dirty="0" smtClean="0"/>
              <a:t>사이트를 만들게 된 목적은 동아리의 활성화라는 목적을 배경으로 두어 프로필 게시판을 만들어</a:t>
            </a:r>
          </a:p>
          <a:p>
            <a:endParaRPr lang="ko-KR" altLang="en-US" dirty="0" smtClean="0"/>
          </a:p>
          <a:p>
            <a:r>
              <a:rPr lang="ko-KR" altLang="en-US" dirty="0" smtClean="0"/>
              <a:t>  취업한 선배님들과 학교 내 동기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선 후배들을 알 수 있으며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추후에 들어올 후배들이</a:t>
            </a:r>
          </a:p>
          <a:p>
            <a:endParaRPr lang="ko-KR" altLang="en-US" dirty="0" smtClean="0"/>
          </a:p>
          <a:p>
            <a:r>
              <a:rPr lang="ko-KR" altLang="en-US" dirty="0" smtClean="0"/>
              <a:t>  홈페이지 내의 프로젝트 및 논문 게시판을 이용해 서로의 포트폴리오를 공유할 수 있으며</a:t>
            </a:r>
            <a:r>
              <a:rPr lang="en-US" altLang="ko-KR" dirty="0" smtClean="0"/>
              <a:t>,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   </a:t>
            </a:r>
            <a:r>
              <a:rPr lang="ko-KR" altLang="en-US" dirty="0" smtClean="0"/>
              <a:t>나중에 </a:t>
            </a:r>
            <a:r>
              <a:rPr lang="ko-KR" altLang="en-US" dirty="0" err="1" smtClean="0"/>
              <a:t>졸업을하고</a:t>
            </a:r>
            <a:r>
              <a:rPr lang="ko-KR" altLang="en-US" dirty="0" smtClean="0"/>
              <a:t> 취업을 </a:t>
            </a:r>
            <a:r>
              <a:rPr lang="ko-KR" altLang="en-US" dirty="0" err="1" smtClean="0"/>
              <a:t>할때</a:t>
            </a:r>
            <a:r>
              <a:rPr lang="ko-KR" altLang="en-US" dirty="0" smtClean="0"/>
              <a:t> 포트폴리오 작성을 </a:t>
            </a:r>
            <a:r>
              <a:rPr lang="ko-KR" altLang="en-US" dirty="0" err="1" smtClean="0"/>
              <a:t>할때도</a:t>
            </a:r>
            <a:r>
              <a:rPr lang="ko-KR" altLang="en-US" dirty="0" smtClean="0"/>
              <a:t> 미리 정리된 포트폴리오를 활용하면</a:t>
            </a:r>
          </a:p>
          <a:p>
            <a:endParaRPr lang="ko-KR" altLang="en-US" dirty="0" smtClean="0"/>
          </a:p>
          <a:p>
            <a:r>
              <a:rPr lang="ko-KR" altLang="en-US" dirty="0" smtClean="0"/>
              <a:t>  더욱 쉬울 것입니다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  </a:t>
            </a:r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  - </a:t>
            </a:r>
            <a:r>
              <a:rPr lang="ko-KR" altLang="en-US" dirty="0" smtClean="0"/>
              <a:t>요약 </a:t>
            </a:r>
            <a:r>
              <a:rPr lang="en-US" altLang="ko-KR" dirty="0" smtClean="0"/>
              <a:t>: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   1.  </a:t>
            </a:r>
            <a:r>
              <a:rPr lang="ko-KR" altLang="en-US" dirty="0" smtClean="0"/>
              <a:t>동아리 활성화</a:t>
            </a:r>
            <a:r>
              <a:rPr lang="en-US" altLang="ko-KR" dirty="0" smtClean="0"/>
              <a:t>( </a:t>
            </a:r>
            <a:r>
              <a:rPr lang="ko-KR" altLang="en-US" dirty="0" smtClean="0"/>
              <a:t>프로필 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갤러리 </a:t>
            </a:r>
            <a:r>
              <a:rPr lang="en-US" altLang="ko-KR" dirty="0" smtClean="0"/>
              <a:t>) - </a:t>
            </a:r>
            <a:r>
              <a:rPr lang="ko-KR" altLang="en-US" dirty="0" smtClean="0"/>
              <a:t>학교 내 선배님들과 동기</a:t>
            </a:r>
            <a:r>
              <a:rPr lang="en-US" altLang="ko-KR" dirty="0" smtClean="0"/>
              <a:t>, </a:t>
            </a:r>
            <a:r>
              <a:rPr lang="ko-KR" altLang="en-US" dirty="0" smtClean="0"/>
              <a:t>후배들을 알 수 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	</a:t>
            </a:r>
            <a:r>
              <a:rPr lang="ko-KR" altLang="en-US" dirty="0" smtClean="0"/>
              <a:t>갤러리 게시판으로 무슨 일이 있었는지 알 수 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   2. </a:t>
            </a:r>
            <a:r>
              <a:rPr lang="ko-KR" altLang="en-US" dirty="0" smtClean="0"/>
              <a:t>선후배들의 포트폴리오</a:t>
            </a:r>
            <a:r>
              <a:rPr lang="en-US" altLang="ko-KR" dirty="0" smtClean="0"/>
              <a:t>(</a:t>
            </a:r>
            <a:r>
              <a:rPr lang="ko-KR" altLang="en-US" dirty="0" smtClean="0"/>
              <a:t>프로젝트</a:t>
            </a:r>
            <a:r>
              <a:rPr lang="en-US" altLang="ko-KR" dirty="0" smtClean="0"/>
              <a:t>,</a:t>
            </a:r>
            <a:r>
              <a:rPr lang="ko-KR" altLang="en-US" dirty="0" smtClean="0"/>
              <a:t>논문</a:t>
            </a:r>
            <a:r>
              <a:rPr lang="en-US" altLang="ko-KR" dirty="0" smtClean="0"/>
              <a:t>,</a:t>
            </a:r>
            <a:r>
              <a:rPr lang="ko-KR" altLang="en-US" dirty="0" err="1" smtClean="0"/>
              <a:t>링크게시판</a:t>
            </a:r>
            <a:r>
              <a:rPr lang="en-US" altLang="ko-KR" dirty="0" smtClean="0"/>
              <a:t>)  </a:t>
            </a:r>
            <a:r>
              <a:rPr lang="ko-KR" altLang="en-US" dirty="0" smtClean="0"/>
              <a:t>축적 및 공유</a:t>
            </a:r>
          </a:p>
          <a:p>
            <a:r>
              <a:rPr lang="ko-KR" altLang="en-US" dirty="0" smtClean="0"/>
              <a:t>	</a:t>
            </a:r>
            <a:r>
              <a:rPr lang="en-US" altLang="ko-KR" dirty="0" smtClean="0"/>
              <a:t>- </a:t>
            </a:r>
            <a:r>
              <a:rPr lang="ko-KR" altLang="en-US" dirty="0" smtClean="0"/>
              <a:t>졸업한 선배님들의 </a:t>
            </a:r>
            <a:r>
              <a:rPr lang="ko-KR" altLang="en-US" dirty="0" err="1" smtClean="0"/>
              <a:t>취업정보와</a:t>
            </a:r>
            <a:r>
              <a:rPr lang="en-US" altLang="ko-KR" dirty="0" smtClean="0"/>
              <a:t>,  </a:t>
            </a:r>
            <a:r>
              <a:rPr lang="ko-KR" altLang="en-US" dirty="0" smtClean="0"/>
              <a:t>선배님들의 포트폴리오를 열람할 수 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       </a:t>
            </a:r>
          </a:p>
          <a:p>
            <a:r>
              <a:rPr lang="en-US" altLang="ko-KR" dirty="0" smtClean="0"/>
              <a:t>   3.  </a:t>
            </a:r>
            <a:r>
              <a:rPr lang="ko-KR" altLang="en-US" dirty="0" smtClean="0"/>
              <a:t>졸업한 선배님들과 현재 재학중인 후배들과의 교류 가능</a:t>
            </a:r>
          </a:p>
          <a:p>
            <a:r>
              <a:rPr lang="ko-KR" altLang="en-US" dirty="0" smtClean="0"/>
              <a:t>        </a:t>
            </a:r>
          </a:p>
          <a:p>
            <a:endParaRPr lang="ko-KR" altLang="en-US" dirty="0" smtClean="0"/>
          </a:p>
          <a:p>
            <a:endParaRPr lang="ko-KR" altLang="en-US" dirty="0" smtClean="0"/>
          </a:p>
          <a:p>
            <a:endParaRPr lang="ko-KR" altLang="en-US" dirty="0" smtClean="0"/>
          </a:p>
          <a:p>
            <a:r>
              <a:rPr lang="ko-KR" altLang="en-US" dirty="0" smtClean="0"/>
              <a:t>  </a:t>
            </a:r>
          </a:p>
          <a:p>
            <a:endParaRPr lang="ko-KR" altLang="en-US" dirty="0" smtClean="0"/>
          </a:p>
          <a:p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792896-376D-46AF-BC9E-7316AD8B9B4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9776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EB1951-837D-4590-9588-04C68A1CD8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F20F5E1-5B98-45F2-8ECB-F06C301C78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E50A07-3155-41D2-A73D-5C1E622C0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334EF-68DB-4289-8DE0-AC78D57212B8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CB99A3-67E5-40F9-A75E-31E971B23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0F6AE6-CD73-473D-86CD-A972B8DB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66954-D673-498C-A8AA-69C7A5D8F4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63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CF9818-E639-4E37-9A34-6A7069D29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B758759-1370-4AD2-99E3-B78F06EC2E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42CDF8-D9D4-415A-8774-20BD6617F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334EF-68DB-4289-8DE0-AC78D57212B8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D3F970-F82D-4F56-A3DE-886AEBD95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05D449-53A0-4BFC-84DC-2B23BFA2C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66954-D673-498C-A8AA-69C7A5D8F4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7093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9B26DDE-06BF-4B08-86C5-9A8BCE6BAD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0C6B16-C44D-411B-A2D9-E1019A017A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FF0E4B-6648-419E-AEE6-F4AE18E44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334EF-68DB-4289-8DE0-AC78D57212B8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38C0D4-A2D7-46BD-BB75-FA2FE427B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5F435F-A8CF-4093-A0DE-A2EC5EFD6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66954-D673-498C-A8AA-69C7A5D8F4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6137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F0B60C-21E0-4B2A-A50E-A5F5BEEDF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1CFCEF0-0929-4961-AA18-A8BF75F61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5EFFA0-8FB4-4651-B850-4EF305B85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334EF-68DB-4289-8DE0-AC78D57212B8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C81093-C157-4E49-8C6E-A25BA3E14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5B3D32-76CD-495B-B667-3784C8690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66954-D673-498C-A8AA-69C7A5D8F4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2769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00F0D3-3BAB-447A-9837-651220E8A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980D11-254F-47C0-B497-155BB7886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611DD2-B100-4D37-B4AA-C8D564560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334EF-68DB-4289-8DE0-AC78D57212B8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9325FC-67A9-4279-BCC2-A143DE29D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98EEE9-AE22-4295-8B26-86867D131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66954-D673-498C-A8AA-69C7A5D8F4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66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4416AB-293C-45F7-BA4A-4F6FD9E9E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888BE8-2CED-436C-B8A5-2B1ABFF8E8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4E612AE-4104-4B90-BCD3-9B2D4695D1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A927AFD-6952-4934-B18A-EB8060B77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334EF-68DB-4289-8DE0-AC78D57212B8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05D334-31D7-4FA2-9F09-33A36FE0E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203B18-AB53-4162-A46C-220A82342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66954-D673-498C-A8AA-69C7A5D8F4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001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C17306-43BA-4D2C-8886-0907D15E8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141800-3A71-4C8B-A709-1F2AD44DBF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77B4F1E-037E-468E-A1D7-8C2E426FF3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B178E95-525B-4342-9D23-E5F8BC9D84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B5DB003-09B5-4B4C-840B-09A42F1725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7A14A03-D5F2-4F97-9B6E-1AEA4B3D4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334EF-68DB-4289-8DE0-AC78D57212B8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5F93436-1D30-4918-9970-91EA19BF7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79891DB-22E7-4044-8A72-F61500CE2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66954-D673-498C-A8AA-69C7A5D8F4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4339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6449CA-B43A-4BE9-9CED-B3573BB33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4893F7F-B18D-4BD4-AB4A-09F1F809C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334EF-68DB-4289-8DE0-AC78D57212B8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E55A14E-CF0A-479B-883F-12A788F63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1F5513D-C387-4BEF-A61E-829A19E18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66954-D673-498C-A8AA-69C7A5D8F4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2025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FA811BA-0FA2-42ED-B49A-F9B1D22D6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334EF-68DB-4289-8DE0-AC78D57212B8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62BEC9F-3895-4B70-8D86-A2CBE64DD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94A9B1E-06A2-4677-8DDF-1ACC8C12C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66954-D673-498C-A8AA-69C7A5D8F4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9064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5D4B32-6AAC-4FAC-98C5-46FD19D88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B955FD-2666-4FB0-AA45-F862B3B36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83711AC-6F9E-4568-A7CA-D521544F6E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DED592-66F1-4170-809A-90D2E080D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334EF-68DB-4289-8DE0-AC78D57212B8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2BD77B-E03D-471B-A821-FAA326800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C65CAC-167D-4F1B-89DE-7794788B0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66954-D673-498C-A8AA-69C7A5D8F4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0786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43EA75-3225-4192-AAC4-EDBF8E665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FE6852-AC04-4366-8A3E-5AD6ED3C44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136DEEB-217B-4082-915E-D723A65B7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1548488-856A-4022-AE85-973CCD480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334EF-68DB-4289-8DE0-AC78D57212B8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6DD69F-72C2-4A74-917B-CF38FC98F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586648-1C96-4F1F-838F-E73E3E2C7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66954-D673-498C-A8AA-69C7A5D8F4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5851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rgbClr val="F9D4BD"/>
          </a:fgClr>
          <a:bgClr>
            <a:srgbClr val="FCEBE0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2D7414B-6BF6-4F2A-91A5-FB36A07D3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6EB943-F18D-40B2-B015-6FF3D0D05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14CE6C-F9E9-482D-88B6-093E01584D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5334EF-68DB-4289-8DE0-AC78D57212B8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95D5A3-0555-4121-B19F-77D9D8F4C3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DB5F6D-19DC-4A06-95A6-B784B2C635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966954-D673-498C-A8AA-69C7A5D8F4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8073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9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CA68D52-3C3C-429B-A4FF-D68B66C4E0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735" y="-1732707"/>
            <a:ext cx="12324735" cy="10055417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F1C550D-C049-444B-8B4B-2D7B0FDC34F9}"/>
              </a:ext>
            </a:extLst>
          </p:cNvPr>
          <p:cNvSpPr/>
          <p:nvPr/>
        </p:nvSpPr>
        <p:spPr>
          <a:xfrm>
            <a:off x="-457199" y="-1835951"/>
            <a:ext cx="14881123" cy="9754356"/>
          </a:xfrm>
          <a:prstGeom prst="rect">
            <a:avLst/>
          </a:prstGeom>
          <a:solidFill>
            <a:schemeClr val="tx1">
              <a:lumMod val="95000"/>
              <a:lumOff val="5000"/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1E063BE-CFE1-4ACB-A2BB-ABE0E2F1E467}"/>
              </a:ext>
            </a:extLst>
          </p:cNvPr>
          <p:cNvSpPr/>
          <p:nvPr/>
        </p:nvSpPr>
        <p:spPr>
          <a:xfrm>
            <a:off x="-2689123" y="-1835951"/>
            <a:ext cx="14881123" cy="9754356"/>
          </a:xfrm>
          <a:prstGeom prst="rect">
            <a:avLst/>
          </a:prstGeom>
          <a:pattFill prst="wdDnDiag">
            <a:fgClr>
              <a:schemeClr val="bg2">
                <a:lumMod val="50000"/>
              </a:schemeClr>
            </a:fgClr>
            <a:bgClr>
              <a:schemeClr val="bg1"/>
            </a:bgClr>
          </a:pattFill>
          <a:ln>
            <a:noFill/>
          </a:ln>
          <a:scene3d>
            <a:camera prst="orthographicFront"/>
            <a:lightRig rig="threePt" dir="t"/>
          </a:scene3d>
          <a:sp3d prstMaterial="clear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액자 8">
            <a:extLst>
              <a:ext uri="{FF2B5EF4-FFF2-40B4-BE49-F238E27FC236}">
                <a16:creationId xmlns:a16="http://schemas.microsoft.com/office/drawing/2014/main" id="{C542C0F7-F2ED-4290-B3EC-5CA7AA3575D8}"/>
              </a:ext>
            </a:extLst>
          </p:cNvPr>
          <p:cNvSpPr/>
          <p:nvPr/>
        </p:nvSpPr>
        <p:spPr>
          <a:xfrm>
            <a:off x="3537156" y="1880642"/>
            <a:ext cx="5088194" cy="3318387"/>
          </a:xfrm>
          <a:prstGeom prst="frame">
            <a:avLst>
              <a:gd name="adj1" fmla="val 267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85CA0E-346C-447E-A729-81C07A5FDACE}"/>
              </a:ext>
            </a:extLst>
          </p:cNvPr>
          <p:cNvSpPr txBox="1"/>
          <p:nvPr/>
        </p:nvSpPr>
        <p:spPr>
          <a:xfrm>
            <a:off x="3795867" y="2631894"/>
            <a:ext cx="457077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TOC</a:t>
            </a:r>
            <a:r>
              <a:rPr lang="ko-KR" altLang="en-US" sz="2000" dirty="0" err="1" smtClean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튀는멘토링</a:t>
            </a:r>
            <a:r>
              <a:rPr lang="en-US" altLang="ko-KR" sz="2000" dirty="0" smtClean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(2)</a:t>
            </a:r>
            <a:endParaRPr lang="en-US" altLang="ko-KR" sz="20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8000" dirty="0" smtClean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컴파일러</a:t>
            </a:r>
            <a:endParaRPr lang="en-US" altLang="ko-KR" sz="80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87F590-4E0F-4B83-B0A4-80F4370C474C}"/>
              </a:ext>
            </a:extLst>
          </p:cNvPr>
          <p:cNvSpPr txBox="1"/>
          <p:nvPr/>
        </p:nvSpPr>
        <p:spPr>
          <a:xfrm>
            <a:off x="3795867" y="4709360"/>
            <a:ext cx="45707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smtClean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컴퓨터정보</a:t>
            </a:r>
            <a:r>
              <a:rPr lang="ko-KR" altLang="en-US" sz="16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과</a:t>
            </a:r>
            <a:endParaRPr lang="en-US" altLang="ko-KR" sz="1600" dirty="0">
              <a:solidFill>
                <a:schemeClr val="bg2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2B7BB6D5-CFDC-4657-9BFF-2A04DAC1EC05}"/>
              </a:ext>
            </a:extLst>
          </p:cNvPr>
          <p:cNvCxnSpPr>
            <a:cxnSpLocks/>
          </p:cNvCxnSpPr>
          <p:nvPr/>
        </p:nvCxnSpPr>
        <p:spPr>
          <a:xfrm flipH="1" flipV="1">
            <a:off x="-457198" y="-125136"/>
            <a:ext cx="3994354" cy="200577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DD9006C-78D7-4C06-BCA0-C8E041442954}"/>
              </a:ext>
            </a:extLst>
          </p:cNvPr>
          <p:cNvCxnSpPr>
            <a:cxnSpLocks/>
          </p:cNvCxnSpPr>
          <p:nvPr/>
        </p:nvCxnSpPr>
        <p:spPr>
          <a:xfrm flipH="1" flipV="1">
            <a:off x="8625350" y="5199029"/>
            <a:ext cx="3994355" cy="200577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5465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07E0C93-1AC1-4AF9-977A-6C29FF7580D2}"/>
              </a:ext>
            </a:extLst>
          </p:cNvPr>
          <p:cNvSpPr txBox="1"/>
          <p:nvPr/>
        </p:nvSpPr>
        <p:spPr>
          <a:xfrm>
            <a:off x="46943" y="11060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smtClean="0">
                <a:solidFill>
                  <a:schemeClr val="accent2">
                    <a:lumMod val="50000"/>
                  </a:schemeClr>
                </a:solidFill>
                <a:highlight>
                  <a:srgbClr val="F9D4BD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프로젝트</a:t>
            </a:r>
            <a:endParaRPr lang="en-US" altLang="ko-KR" sz="4000" dirty="0">
              <a:solidFill>
                <a:schemeClr val="accent2">
                  <a:lumMod val="50000"/>
                </a:schemeClr>
              </a:solidFill>
              <a:highlight>
                <a:srgbClr val="F9D4BD"/>
              </a:highligh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4" name="19박민재">
            <a:hlinkClick r:id="" action="ppaction://media"/>
            <a:extLst>
              <a:ext uri="{FF2B5EF4-FFF2-40B4-BE49-F238E27FC236}">
                <a16:creationId xmlns:a16="http://schemas.microsoft.com/office/drawing/2014/main" id="{1CF209F1-B755-47C0-916A-54AA6AE2DB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83454" y="818488"/>
            <a:ext cx="7610824" cy="5689597"/>
          </a:xfrm>
          <a:prstGeom prst="rect">
            <a:avLst/>
          </a:prstGeom>
          <a:ln w="107950" cap="rnd">
            <a:solidFill>
              <a:srgbClr val="C8C6BD"/>
            </a:solidFill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17145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1671019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7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07E0C93-1AC1-4AF9-977A-6C29FF7580D2}"/>
              </a:ext>
            </a:extLst>
          </p:cNvPr>
          <p:cNvSpPr txBox="1"/>
          <p:nvPr/>
        </p:nvSpPr>
        <p:spPr>
          <a:xfrm>
            <a:off x="46943" y="11060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smtClean="0">
                <a:solidFill>
                  <a:schemeClr val="accent2">
                    <a:lumMod val="50000"/>
                  </a:schemeClr>
                </a:solidFill>
                <a:highlight>
                  <a:srgbClr val="F9D4BD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프로젝트</a:t>
            </a:r>
            <a:endParaRPr lang="en-US" altLang="ko-KR" sz="4000" dirty="0">
              <a:solidFill>
                <a:schemeClr val="accent2">
                  <a:lumMod val="50000"/>
                </a:schemeClr>
              </a:solidFill>
              <a:highlight>
                <a:srgbClr val="F9D4BD"/>
              </a:highligh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5" name="16정상원">
            <a:hlinkClick r:id="" action="ppaction://media"/>
            <a:extLst>
              <a:ext uri="{FF2B5EF4-FFF2-40B4-BE49-F238E27FC236}">
                <a16:creationId xmlns:a16="http://schemas.microsoft.com/office/drawing/2014/main" id="{B1756734-20CC-4EB4-B8AE-0F509DD143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7680" y="912272"/>
            <a:ext cx="10558414" cy="5694426"/>
          </a:xfrm>
          <a:prstGeom prst="rect">
            <a:avLst/>
          </a:prstGeom>
          <a:ln w="107950" cap="rnd">
            <a:solidFill>
              <a:srgbClr val="C8C6BD"/>
            </a:solidFill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17145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2582756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3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07E0C93-1AC1-4AF9-977A-6C29FF7580D2}"/>
              </a:ext>
            </a:extLst>
          </p:cNvPr>
          <p:cNvSpPr txBox="1"/>
          <p:nvPr/>
        </p:nvSpPr>
        <p:spPr>
          <a:xfrm>
            <a:off x="46943" y="110602"/>
            <a:ext cx="30925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smtClean="0">
                <a:solidFill>
                  <a:schemeClr val="accent2">
                    <a:lumMod val="50000"/>
                  </a:schemeClr>
                </a:solidFill>
                <a:highlight>
                  <a:srgbClr val="F9D4BD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결과 및 소감</a:t>
            </a:r>
            <a:endParaRPr lang="en-US" altLang="ko-KR" sz="4000" dirty="0">
              <a:solidFill>
                <a:schemeClr val="accent2">
                  <a:lumMod val="50000"/>
                </a:schemeClr>
              </a:solidFill>
              <a:highlight>
                <a:srgbClr val="F9D4BD"/>
              </a:highligh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" name="눈물 방울 12">
            <a:extLst>
              <a:ext uri="{FF2B5EF4-FFF2-40B4-BE49-F238E27FC236}">
                <a16:creationId xmlns:a16="http://schemas.microsoft.com/office/drawing/2014/main" id="{42541E53-EF0E-494C-A4A1-AD9B8D303308}"/>
              </a:ext>
            </a:extLst>
          </p:cNvPr>
          <p:cNvSpPr/>
          <p:nvPr/>
        </p:nvSpPr>
        <p:spPr>
          <a:xfrm>
            <a:off x="1489386" y="1064418"/>
            <a:ext cx="2146032" cy="2146032"/>
          </a:xfrm>
          <a:prstGeom prst="teardrop">
            <a:avLst/>
          </a:prstGeom>
          <a:solidFill>
            <a:srgbClr val="F9D4BD"/>
          </a:solidFill>
          <a:ln w="28575">
            <a:solidFill>
              <a:srgbClr val="C0520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눈물 방울 14">
            <a:extLst>
              <a:ext uri="{FF2B5EF4-FFF2-40B4-BE49-F238E27FC236}">
                <a16:creationId xmlns:a16="http://schemas.microsoft.com/office/drawing/2014/main" id="{6550E1D4-4E0A-4467-BF59-3FC52331AEBC}"/>
              </a:ext>
            </a:extLst>
          </p:cNvPr>
          <p:cNvSpPr/>
          <p:nvPr/>
        </p:nvSpPr>
        <p:spPr>
          <a:xfrm>
            <a:off x="4735969" y="1064418"/>
            <a:ext cx="2146032" cy="2146032"/>
          </a:xfrm>
          <a:prstGeom prst="teardrop">
            <a:avLst/>
          </a:prstGeom>
          <a:solidFill>
            <a:srgbClr val="F9D4BD"/>
          </a:solidFill>
          <a:ln w="28575">
            <a:solidFill>
              <a:srgbClr val="C0520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6" name="눈물 방울 15">
            <a:extLst>
              <a:ext uri="{FF2B5EF4-FFF2-40B4-BE49-F238E27FC236}">
                <a16:creationId xmlns:a16="http://schemas.microsoft.com/office/drawing/2014/main" id="{9748B293-CF1D-436C-AE29-C4226CD7D89D}"/>
              </a:ext>
            </a:extLst>
          </p:cNvPr>
          <p:cNvSpPr/>
          <p:nvPr/>
        </p:nvSpPr>
        <p:spPr>
          <a:xfrm>
            <a:off x="7982552" y="1064418"/>
            <a:ext cx="2146032" cy="2146032"/>
          </a:xfrm>
          <a:prstGeom prst="teardrop">
            <a:avLst/>
          </a:prstGeom>
          <a:solidFill>
            <a:srgbClr val="F9D4BD"/>
          </a:solidFill>
          <a:ln w="28575">
            <a:solidFill>
              <a:srgbClr val="C0520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6" name="눈물 방울 25">
            <a:extLst>
              <a:ext uri="{FF2B5EF4-FFF2-40B4-BE49-F238E27FC236}">
                <a16:creationId xmlns:a16="http://schemas.microsoft.com/office/drawing/2014/main" id="{4D2AE068-EBF5-4AED-B72C-5A863E016613}"/>
              </a:ext>
            </a:extLst>
          </p:cNvPr>
          <p:cNvSpPr/>
          <p:nvPr/>
        </p:nvSpPr>
        <p:spPr>
          <a:xfrm flipH="1">
            <a:off x="3407740" y="4059287"/>
            <a:ext cx="2146032" cy="2146032"/>
          </a:xfrm>
          <a:prstGeom prst="teardrop">
            <a:avLst/>
          </a:prstGeom>
          <a:solidFill>
            <a:srgbClr val="F9D4BD"/>
          </a:solidFill>
          <a:ln w="28575">
            <a:solidFill>
              <a:srgbClr val="C0520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7" name="눈물 방울 26">
            <a:extLst>
              <a:ext uri="{FF2B5EF4-FFF2-40B4-BE49-F238E27FC236}">
                <a16:creationId xmlns:a16="http://schemas.microsoft.com/office/drawing/2014/main" id="{810F3FC0-860D-4E7C-862A-DA6206FCE884}"/>
              </a:ext>
            </a:extLst>
          </p:cNvPr>
          <p:cNvSpPr/>
          <p:nvPr/>
        </p:nvSpPr>
        <p:spPr>
          <a:xfrm flipH="1">
            <a:off x="6654323" y="4059287"/>
            <a:ext cx="2146032" cy="2146032"/>
          </a:xfrm>
          <a:prstGeom prst="teardrop">
            <a:avLst/>
          </a:prstGeom>
          <a:solidFill>
            <a:srgbClr val="F9D4BD"/>
          </a:solidFill>
          <a:ln w="28575">
            <a:solidFill>
              <a:srgbClr val="C0520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BBBA7D6-D174-4329-AB14-FDE32B6E8EE1}"/>
              </a:ext>
            </a:extLst>
          </p:cNvPr>
          <p:cNvSpPr txBox="1"/>
          <p:nvPr/>
        </p:nvSpPr>
        <p:spPr>
          <a:xfrm>
            <a:off x="2244045" y="3325326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전공지식 확장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6FA8C99-3A94-4702-B15D-738D0FFFC8C0}"/>
              </a:ext>
            </a:extLst>
          </p:cNvPr>
          <p:cNvSpPr txBox="1"/>
          <p:nvPr/>
        </p:nvSpPr>
        <p:spPr>
          <a:xfrm>
            <a:off x="5066451" y="3342750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학습동기 유발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10ED179-36E5-483C-A34B-4EE059722866}"/>
              </a:ext>
            </a:extLst>
          </p:cNvPr>
          <p:cNvSpPr txBox="1"/>
          <p:nvPr/>
        </p:nvSpPr>
        <p:spPr>
          <a:xfrm>
            <a:off x="8481979" y="3322975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학습능력 향상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E774793-2A24-48B8-8AD1-0CA63385FF0E}"/>
              </a:ext>
            </a:extLst>
          </p:cNvPr>
          <p:cNvSpPr txBox="1"/>
          <p:nvPr/>
        </p:nvSpPr>
        <p:spPr>
          <a:xfrm>
            <a:off x="7288757" y="638982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유대감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B621B93-1BF6-479A-BCFB-A1665B32122C}"/>
              </a:ext>
            </a:extLst>
          </p:cNvPr>
          <p:cNvSpPr txBox="1"/>
          <p:nvPr/>
        </p:nvSpPr>
        <p:spPr>
          <a:xfrm>
            <a:off x="4049386" y="638982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자신감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5620" y="904768"/>
            <a:ext cx="2328268" cy="227833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775" y="4220606"/>
            <a:ext cx="1892023" cy="182154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418" y="4162844"/>
            <a:ext cx="1617092" cy="166215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475" y="1283300"/>
            <a:ext cx="1712201" cy="162208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9439" y="1320855"/>
            <a:ext cx="1595457" cy="158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651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6" grpId="0" animBg="1"/>
      <p:bldP spid="26" grpId="0" animBg="1"/>
      <p:bldP spid="27" grpId="0" animBg="1"/>
      <p:bldP spid="31" grpId="0"/>
      <p:bldP spid="33" grpId="0"/>
      <p:bldP spid="34" grpId="0"/>
      <p:bldP spid="35" grpId="0"/>
      <p:bldP spid="3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07E0C93-1AC1-4AF9-977A-6C29FF7580D2}"/>
              </a:ext>
            </a:extLst>
          </p:cNvPr>
          <p:cNvSpPr txBox="1"/>
          <p:nvPr/>
        </p:nvSpPr>
        <p:spPr>
          <a:xfrm>
            <a:off x="46943" y="110602"/>
            <a:ext cx="30925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smtClean="0">
                <a:solidFill>
                  <a:schemeClr val="accent2">
                    <a:lumMod val="50000"/>
                  </a:schemeClr>
                </a:solidFill>
                <a:highlight>
                  <a:srgbClr val="F9D4BD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결과 및 소감</a:t>
            </a:r>
            <a:endParaRPr lang="en-US" altLang="ko-KR" sz="4000" dirty="0">
              <a:solidFill>
                <a:schemeClr val="accent2">
                  <a:lumMod val="50000"/>
                </a:schemeClr>
              </a:solidFill>
              <a:highlight>
                <a:srgbClr val="F9D4BD"/>
              </a:highligh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3290662" y="1214869"/>
            <a:ext cx="4961703" cy="4721546"/>
            <a:chOff x="3290662" y="1214869"/>
            <a:chExt cx="4961703" cy="4721546"/>
          </a:xfrm>
        </p:grpSpPr>
        <p:grpSp>
          <p:nvGrpSpPr>
            <p:cNvPr id="4" name="그룹 3"/>
            <p:cNvGrpSpPr/>
            <p:nvPr/>
          </p:nvGrpSpPr>
          <p:grpSpPr>
            <a:xfrm>
              <a:off x="3290662" y="1214869"/>
              <a:ext cx="4961703" cy="4721546"/>
              <a:chOff x="3290662" y="1214869"/>
              <a:chExt cx="4961703" cy="4721546"/>
            </a:xfrm>
          </p:grpSpPr>
          <p:sp>
            <p:nvSpPr>
              <p:cNvPr id="32" name="눈물 방울 31">
                <a:extLst>
                  <a:ext uri="{FF2B5EF4-FFF2-40B4-BE49-F238E27FC236}">
                    <a16:creationId xmlns:a16="http://schemas.microsoft.com/office/drawing/2014/main" id="{9748B293-CF1D-436C-AE29-C4226CD7D89D}"/>
                  </a:ext>
                </a:extLst>
              </p:cNvPr>
              <p:cNvSpPr/>
              <p:nvPr/>
            </p:nvSpPr>
            <p:spPr>
              <a:xfrm rot="6214169">
                <a:off x="4251188" y="1214869"/>
                <a:ext cx="2146032" cy="2146032"/>
              </a:xfrm>
              <a:prstGeom prst="teardrop">
                <a:avLst/>
              </a:prstGeom>
              <a:solidFill>
                <a:srgbClr val="F9D4BD"/>
              </a:solidFill>
              <a:ln w="28575">
                <a:solidFill>
                  <a:srgbClr val="C05208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HY헤드라인M" panose="02030600000101010101" pitchFamily="18" charset="-127"/>
                  <a:ea typeface="HY헤드라인M" panose="02030600000101010101" pitchFamily="18" charset="-127"/>
                </a:endParaRPr>
              </a:p>
            </p:txBody>
          </p:sp>
          <p:sp>
            <p:nvSpPr>
              <p:cNvPr id="19" name="눈물 방울 18">
                <a:extLst>
                  <a:ext uri="{FF2B5EF4-FFF2-40B4-BE49-F238E27FC236}">
                    <a16:creationId xmlns:a16="http://schemas.microsoft.com/office/drawing/2014/main" id="{42541E53-EF0E-494C-A4A1-AD9B8D303308}"/>
                  </a:ext>
                </a:extLst>
              </p:cNvPr>
              <p:cNvSpPr/>
              <p:nvPr/>
            </p:nvSpPr>
            <p:spPr>
              <a:xfrm rot="2487317">
                <a:off x="3290662" y="2569046"/>
                <a:ext cx="2146032" cy="2146032"/>
              </a:xfrm>
              <a:prstGeom prst="teardrop">
                <a:avLst/>
              </a:prstGeom>
              <a:solidFill>
                <a:srgbClr val="F9D4BD"/>
              </a:solidFill>
              <a:ln w="28575">
                <a:solidFill>
                  <a:srgbClr val="C05208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HY헤드라인M" panose="02030600000101010101" pitchFamily="18" charset="-127"/>
                  <a:ea typeface="HY헤드라인M" panose="02030600000101010101" pitchFamily="18" charset="-127"/>
                </a:endParaRPr>
              </a:p>
            </p:txBody>
          </p:sp>
          <p:sp>
            <p:nvSpPr>
              <p:cNvPr id="30" name="눈물 방울 29">
                <a:extLst>
                  <a:ext uri="{FF2B5EF4-FFF2-40B4-BE49-F238E27FC236}">
                    <a16:creationId xmlns:a16="http://schemas.microsoft.com/office/drawing/2014/main" id="{6550E1D4-4E0A-4467-BF59-3FC52331AEBC}"/>
                  </a:ext>
                </a:extLst>
              </p:cNvPr>
              <p:cNvSpPr/>
              <p:nvPr/>
            </p:nvSpPr>
            <p:spPr>
              <a:xfrm rot="11195567">
                <a:off x="6106333" y="1684905"/>
                <a:ext cx="2146032" cy="2146032"/>
              </a:xfrm>
              <a:prstGeom prst="teardrop">
                <a:avLst/>
              </a:prstGeom>
              <a:solidFill>
                <a:srgbClr val="F9D4BD"/>
              </a:solidFill>
              <a:ln w="28575">
                <a:solidFill>
                  <a:srgbClr val="C05208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HY헤드라인M" panose="02030600000101010101" pitchFamily="18" charset="-127"/>
                  <a:ea typeface="HY헤드라인M" panose="02030600000101010101" pitchFamily="18" charset="-127"/>
                </a:endParaRPr>
              </a:p>
            </p:txBody>
          </p:sp>
          <p:sp>
            <p:nvSpPr>
              <p:cNvPr id="36" name="눈물 방울 35">
                <a:extLst>
                  <a:ext uri="{FF2B5EF4-FFF2-40B4-BE49-F238E27FC236}">
                    <a16:creationId xmlns:a16="http://schemas.microsoft.com/office/drawing/2014/main" id="{4D2AE068-EBF5-4AED-B72C-5A863E016613}"/>
                  </a:ext>
                </a:extLst>
              </p:cNvPr>
              <p:cNvSpPr/>
              <p:nvPr/>
            </p:nvSpPr>
            <p:spPr>
              <a:xfrm flipH="1">
                <a:off x="5949046" y="3551561"/>
                <a:ext cx="2146032" cy="2146032"/>
              </a:xfrm>
              <a:prstGeom prst="teardrop">
                <a:avLst/>
              </a:prstGeom>
              <a:solidFill>
                <a:srgbClr val="F9D4BD"/>
              </a:solidFill>
              <a:ln w="28575">
                <a:solidFill>
                  <a:srgbClr val="C05208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HY헤드라인M" panose="02030600000101010101" pitchFamily="18" charset="-127"/>
                  <a:ea typeface="HY헤드라인M" panose="02030600000101010101" pitchFamily="18" charset="-127"/>
                </a:endParaRPr>
              </a:p>
            </p:txBody>
          </p:sp>
          <p:sp>
            <p:nvSpPr>
              <p:cNvPr id="38" name="눈물 방울 37">
                <a:extLst>
                  <a:ext uri="{FF2B5EF4-FFF2-40B4-BE49-F238E27FC236}">
                    <a16:creationId xmlns:a16="http://schemas.microsoft.com/office/drawing/2014/main" id="{810F3FC0-860D-4E7C-862A-DA6206FCE884}"/>
                  </a:ext>
                </a:extLst>
              </p:cNvPr>
              <p:cNvSpPr/>
              <p:nvPr/>
            </p:nvSpPr>
            <p:spPr>
              <a:xfrm rot="4310230" flipH="1">
                <a:off x="4191977" y="3790383"/>
                <a:ext cx="2146032" cy="2146032"/>
              </a:xfrm>
              <a:prstGeom prst="teardrop">
                <a:avLst/>
              </a:prstGeom>
              <a:solidFill>
                <a:srgbClr val="F9D4BD"/>
              </a:solidFill>
              <a:ln w="28575">
                <a:solidFill>
                  <a:srgbClr val="C05208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HY헤드라인M" panose="02030600000101010101" pitchFamily="18" charset="-127"/>
                  <a:ea typeface="HY헤드라인M" panose="02030600000101010101" pitchFamily="18" charset="-127"/>
                </a:endParaRPr>
              </a:p>
            </p:txBody>
          </p:sp>
          <p:pic>
            <p:nvPicPr>
              <p:cNvPr id="43" name="그림 42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68546" y="1460463"/>
                <a:ext cx="1353385" cy="1344116"/>
              </a:xfrm>
              <a:prstGeom prst="rect">
                <a:avLst/>
              </a:prstGeom>
            </p:spPr>
          </p:pic>
          <p:pic>
            <p:nvPicPr>
              <p:cNvPr id="45" name="그림 44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297412" y="3893574"/>
                <a:ext cx="1492053" cy="1413524"/>
              </a:xfrm>
              <a:prstGeom prst="rect">
                <a:avLst/>
              </a:prstGeom>
            </p:spPr>
          </p:pic>
          <p:pic>
            <p:nvPicPr>
              <p:cNvPr id="44" name="그림 43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233915" y="1796995"/>
                <a:ext cx="1851170" cy="1811466"/>
              </a:xfrm>
              <a:prstGeom prst="rect">
                <a:avLst/>
              </a:prstGeom>
            </p:spPr>
          </p:pic>
          <p:pic>
            <p:nvPicPr>
              <p:cNvPr id="46" name="그림 45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27701" y="3957315"/>
                <a:ext cx="1657727" cy="1595978"/>
              </a:xfrm>
              <a:prstGeom prst="rect">
                <a:avLst/>
              </a:prstGeom>
            </p:spPr>
          </p:pic>
          <p:pic>
            <p:nvPicPr>
              <p:cNvPr id="47" name="그림 46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14934" y="2804579"/>
                <a:ext cx="1251716" cy="1286593"/>
              </a:xfrm>
              <a:prstGeom prst="rect">
                <a:avLst/>
              </a:prstGeom>
            </p:spPr>
          </p:pic>
        </p:grpSp>
        <p:sp>
          <p:nvSpPr>
            <p:cNvPr id="5" name="순서도: 연결자 4"/>
            <p:cNvSpPr/>
            <p:nvPr/>
          </p:nvSpPr>
          <p:spPr>
            <a:xfrm>
              <a:off x="5584902" y="3319299"/>
              <a:ext cx="537029" cy="482711"/>
            </a:xfrm>
            <a:prstGeom prst="flowChartConnector">
              <a:avLst/>
            </a:prstGeom>
            <a:solidFill>
              <a:srgbClr val="F9D4BD"/>
            </a:solidFill>
            <a:ln>
              <a:solidFill>
                <a:srgbClr val="8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638250" y="1245530"/>
            <a:ext cx="2048097" cy="1991481"/>
            <a:chOff x="638250" y="1245530"/>
            <a:chExt cx="2048097" cy="1991481"/>
          </a:xfrm>
        </p:grpSpPr>
        <p:sp>
          <p:nvSpPr>
            <p:cNvPr id="52" name="눈물 방울 51">
              <a:extLst>
                <a:ext uri="{FF2B5EF4-FFF2-40B4-BE49-F238E27FC236}">
                  <a16:creationId xmlns:a16="http://schemas.microsoft.com/office/drawing/2014/main" id="{9748B293-CF1D-436C-AE29-C4226CD7D89D}"/>
                </a:ext>
              </a:extLst>
            </p:cNvPr>
            <p:cNvSpPr/>
            <p:nvPr/>
          </p:nvSpPr>
          <p:spPr>
            <a:xfrm rot="6214169">
              <a:off x="1100755" y="1238691"/>
              <a:ext cx="926787" cy="940465"/>
            </a:xfrm>
            <a:prstGeom prst="teardrop">
              <a:avLst/>
            </a:prstGeom>
            <a:solidFill>
              <a:srgbClr val="F9D4BD"/>
            </a:solidFill>
            <a:ln w="28575">
              <a:solidFill>
                <a:srgbClr val="C0520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53" name="눈물 방울 52">
              <a:extLst>
                <a:ext uri="{FF2B5EF4-FFF2-40B4-BE49-F238E27FC236}">
                  <a16:creationId xmlns:a16="http://schemas.microsoft.com/office/drawing/2014/main" id="{42541E53-EF0E-494C-A4A1-AD9B8D303308}"/>
                </a:ext>
              </a:extLst>
            </p:cNvPr>
            <p:cNvSpPr/>
            <p:nvPr/>
          </p:nvSpPr>
          <p:spPr>
            <a:xfrm rot="2487317">
              <a:off x="638250" y="1842817"/>
              <a:ext cx="850394" cy="885598"/>
            </a:xfrm>
            <a:prstGeom prst="teardrop">
              <a:avLst/>
            </a:prstGeom>
            <a:solidFill>
              <a:srgbClr val="F9D4BD"/>
            </a:solidFill>
            <a:ln w="28575">
              <a:solidFill>
                <a:srgbClr val="C0520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54" name="눈물 방울 53">
              <a:extLst>
                <a:ext uri="{FF2B5EF4-FFF2-40B4-BE49-F238E27FC236}">
                  <a16:creationId xmlns:a16="http://schemas.microsoft.com/office/drawing/2014/main" id="{6550E1D4-4E0A-4467-BF59-3FC52331AEBC}"/>
                </a:ext>
              </a:extLst>
            </p:cNvPr>
            <p:cNvSpPr/>
            <p:nvPr/>
          </p:nvSpPr>
          <p:spPr>
            <a:xfrm rot="11195567">
              <a:off x="1838029" y="1506075"/>
              <a:ext cx="848318" cy="933361"/>
            </a:xfrm>
            <a:prstGeom prst="teardrop">
              <a:avLst/>
            </a:prstGeom>
            <a:solidFill>
              <a:srgbClr val="F9D4BD"/>
            </a:solidFill>
            <a:ln w="28575">
              <a:solidFill>
                <a:srgbClr val="C0520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55" name="눈물 방울 54">
              <a:extLst>
                <a:ext uri="{FF2B5EF4-FFF2-40B4-BE49-F238E27FC236}">
                  <a16:creationId xmlns:a16="http://schemas.microsoft.com/office/drawing/2014/main" id="{4D2AE068-EBF5-4AED-B72C-5A863E016613}"/>
                </a:ext>
              </a:extLst>
            </p:cNvPr>
            <p:cNvSpPr/>
            <p:nvPr/>
          </p:nvSpPr>
          <p:spPr>
            <a:xfrm flipH="1">
              <a:off x="1746065" y="2238566"/>
              <a:ext cx="838990" cy="889311"/>
            </a:xfrm>
            <a:prstGeom prst="teardrop">
              <a:avLst/>
            </a:prstGeom>
            <a:solidFill>
              <a:srgbClr val="F9D4BD"/>
            </a:solidFill>
            <a:ln w="28575">
              <a:solidFill>
                <a:srgbClr val="C0520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56" name="눈물 방울 55">
              <a:extLst>
                <a:ext uri="{FF2B5EF4-FFF2-40B4-BE49-F238E27FC236}">
                  <a16:creationId xmlns:a16="http://schemas.microsoft.com/office/drawing/2014/main" id="{810F3FC0-860D-4E7C-862A-DA6206FCE884}"/>
                </a:ext>
              </a:extLst>
            </p:cNvPr>
            <p:cNvSpPr/>
            <p:nvPr/>
          </p:nvSpPr>
          <p:spPr>
            <a:xfrm rot="4310230" flipH="1">
              <a:off x="1030810" y="2354402"/>
              <a:ext cx="934433" cy="830785"/>
            </a:xfrm>
            <a:prstGeom prst="teardrop">
              <a:avLst/>
            </a:prstGeom>
            <a:solidFill>
              <a:srgbClr val="F9D4BD"/>
            </a:solidFill>
            <a:ln w="28575">
              <a:solidFill>
                <a:srgbClr val="C0520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51" name="순서도: 연결자 50"/>
            <p:cNvSpPr/>
            <p:nvPr/>
          </p:nvSpPr>
          <p:spPr>
            <a:xfrm>
              <a:off x="1381922" y="2006305"/>
              <a:ext cx="537029" cy="482711"/>
            </a:xfrm>
            <a:prstGeom prst="flowChartConnector">
              <a:avLst/>
            </a:prstGeom>
            <a:solidFill>
              <a:srgbClr val="F9D4BD"/>
            </a:solidFill>
            <a:ln>
              <a:solidFill>
                <a:srgbClr val="8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8" name="그룹 67"/>
          <p:cNvGrpSpPr/>
          <p:nvPr/>
        </p:nvGrpSpPr>
        <p:grpSpPr>
          <a:xfrm>
            <a:off x="9516423" y="4311357"/>
            <a:ext cx="2048097" cy="1991481"/>
            <a:chOff x="638250" y="1245530"/>
            <a:chExt cx="2048097" cy="1991481"/>
          </a:xfrm>
        </p:grpSpPr>
        <p:sp>
          <p:nvSpPr>
            <p:cNvPr id="69" name="눈물 방울 68">
              <a:extLst>
                <a:ext uri="{FF2B5EF4-FFF2-40B4-BE49-F238E27FC236}">
                  <a16:creationId xmlns:a16="http://schemas.microsoft.com/office/drawing/2014/main" id="{9748B293-CF1D-436C-AE29-C4226CD7D89D}"/>
                </a:ext>
              </a:extLst>
            </p:cNvPr>
            <p:cNvSpPr/>
            <p:nvPr/>
          </p:nvSpPr>
          <p:spPr>
            <a:xfrm rot="6214169">
              <a:off x="1100755" y="1238691"/>
              <a:ext cx="926787" cy="940465"/>
            </a:xfrm>
            <a:prstGeom prst="teardrop">
              <a:avLst/>
            </a:prstGeom>
            <a:solidFill>
              <a:srgbClr val="F9D4BD"/>
            </a:solidFill>
            <a:ln w="28575">
              <a:solidFill>
                <a:srgbClr val="C0520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70" name="눈물 방울 69">
              <a:extLst>
                <a:ext uri="{FF2B5EF4-FFF2-40B4-BE49-F238E27FC236}">
                  <a16:creationId xmlns:a16="http://schemas.microsoft.com/office/drawing/2014/main" id="{42541E53-EF0E-494C-A4A1-AD9B8D303308}"/>
                </a:ext>
              </a:extLst>
            </p:cNvPr>
            <p:cNvSpPr/>
            <p:nvPr/>
          </p:nvSpPr>
          <p:spPr>
            <a:xfrm rot="2487317">
              <a:off x="638250" y="1842817"/>
              <a:ext cx="850394" cy="885598"/>
            </a:xfrm>
            <a:prstGeom prst="teardrop">
              <a:avLst/>
            </a:prstGeom>
            <a:solidFill>
              <a:srgbClr val="F9D4BD"/>
            </a:solidFill>
            <a:ln w="28575">
              <a:solidFill>
                <a:srgbClr val="C0520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71" name="눈물 방울 70">
              <a:extLst>
                <a:ext uri="{FF2B5EF4-FFF2-40B4-BE49-F238E27FC236}">
                  <a16:creationId xmlns:a16="http://schemas.microsoft.com/office/drawing/2014/main" id="{6550E1D4-4E0A-4467-BF59-3FC52331AEBC}"/>
                </a:ext>
              </a:extLst>
            </p:cNvPr>
            <p:cNvSpPr/>
            <p:nvPr/>
          </p:nvSpPr>
          <p:spPr>
            <a:xfrm rot="11195567">
              <a:off x="1838029" y="1506075"/>
              <a:ext cx="848318" cy="933361"/>
            </a:xfrm>
            <a:prstGeom prst="teardrop">
              <a:avLst/>
            </a:prstGeom>
            <a:solidFill>
              <a:srgbClr val="F9D4BD"/>
            </a:solidFill>
            <a:ln w="28575">
              <a:solidFill>
                <a:srgbClr val="C0520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72" name="눈물 방울 71">
              <a:extLst>
                <a:ext uri="{FF2B5EF4-FFF2-40B4-BE49-F238E27FC236}">
                  <a16:creationId xmlns:a16="http://schemas.microsoft.com/office/drawing/2014/main" id="{4D2AE068-EBF5-4AED-B72C-5A863E016613}"/>
                </a:ext>
              </a:extLst>
            </p:cNvPr>
            <p:cNvSpPr/>
            <p:nvPr/>
          </p:nvSpPr>
          <p:spPr>
            <a:xfrm flipH="1">
              <a:off x="1746065" y="2238566"/>
              <a:ext cx="838990" cy="889311"/>
            </a:xfrm>
            <a:prstGeom prst="teardrop">
              <a:avLst/>
            </a:prstGeom>
            <a:solidFill>
              <a:srgbClr val="F9D4BD"/>
            </a:solidFill>
            <a:ln w="28575">
              <a:solidFill>
                <a:srgbClr val="C0520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73" name="눈물 방울 72">
              <a:extLst>
                <a:ext uri="{FF2B5EF4-FFF2-40B4-BE49-F238E27FC236}">
                  <a16:creationId xmlns:a16="http://schemas.microsoft.com/office/drawing/2014/main" id="{810F3FC0-860D-4E7C-862A-DA6206FCE884}"/>
                </a:ext>
              </a:extLst>
            </p:cNvPr>
            <p:cNvSpPr/>
            <p:nvPr/>
          </p:nvSpPr>
          <p:spPr>
            <a:xfrm rot="4310230" flipH="1">
              <a:off x="1030810" y="2354402"/>
              <a:ext cx="934433" cy="830785"/>
            </a:xfrm>
            <a:prstGeom prst="teardrop">
              <a:avLst/>
            </a:prstGeom>
            <a:solidFill>
              <a:srgbClr val="F9D4BD"/>
            </a:solidFill>
            <a:ln w="28575">
              <a:solidFill>
                <a:srgbClr val="C0520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74" name="순서도: 연결자 73"/>
            <p:cNvSpPr/>
            <p:nvPr/>
          </p:nvSpPr>
          <p:spPr>
            <a:xfrm>
              <a:off x="1381922" y="2006305"/>
              <a:ext cx="537029" cy="482711"/>
            </a:xfrm>
            <a:prstGeom prst="flowChartConnector">
              <a:avLst/>
            </a:prstGeom>
            <a:solidFill>
              <a:srgbClr val="F9D4BD"/>
            </a:solidFill>
            <a:ln>
              <a:solidFill>
                <a:srgbClr val="8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27097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07E0C93-1AC1-4AF9-977A-6C29FF7580D2}"/>
              </a:ext>
            </a:extLst>
          </p:cNvPr>
          <p:cNvSpPr txBox="1"/>
          <p:nvPr/>
        </p:nvSpPr>
        <p:spPr>
          <a:xfrm>
            <a:off x="4667564" y="3075057"/>
            <a:ext cx="28568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smtClean="0">
                <a:solidFill>
                  <a:schemeClr val="accent2">
                    <a:lumMod val="50000"/>
                  </a:schemeClr>
                </a:solidFill>
                <a:highlight>
                  <a:srgbClr val="F9D4BD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감사합니다</a:t>
            </a:r>
            <a:r>
              <a:rPr lang="en-US" altLang="ko-KR" sz="4000" dirty="0" smtClean="0">
                <a:solidFill>
                  <a:schemeClr val="accent2">
                    <a:lumMod val="50000"/>
                  </a:schemeClr>
                </a:solidFill>
                <a:highlight>
                  <a:srgbClr val="F9D4BD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endParaRPr lang="en-US" altLang="ko-KR" sz="4000" dirty="0">
              <a:solidFill>
                <a:schemeClr val="accent2">
                  <a:lumMod val="50000"/>
                </a:schemeClr>
              </a:solidFill>
              <a:highlight>
                <a:srgbClr val="F9D4BD"/>
              </a:highligh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8809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눈물 방울 18">
            <a:extLst>
              <a:ext uri="{FF2B5EF4-FFF2-40B4-BE49-F238E27FC236}">
                <a16:creationId xmlns:a16="http://schemas.microsoft.com/office/drawing/2014/main" id="{42541E53-EF0E-494C-A4A1-AD9B8D303308}"/>
              </a:ext>
            </a:extLst>
          </p:cNvPr>
          <p:cNvSpPr/>
          <p:nvPr/>
        </p:nvSpPr>
        <p:spPr>
          <a:xfrm>
            <a:off x="1754751" y="968259"/>
            <a:ext cx="2146032" cy="2146032"/>
          </a:xfrm>
          <a:prstGeom prst="teardrop">
            <a:avLst/>
          </a:prstGeom>
          <a:solidFill>
            <a:srgbClr val="F9D4BD"/>
          </a:solidFill>
          <a:ln w="28575">
            <a:solidFill>
              <a:srgbClr val="C0520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AEDE2E49-AEE7-4709-9599-C79A58732E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7504" y="1267801"/>
            <a:ext cx="1460526" cy="1546948"/>
          </a:xfrm>
          <a:prstGeom prst="rect">
            <a:avLst/>
          </a:prstGeom>
        </p:spPr>
      </p:pic>
      <p:sp>
        <p:nvSpPr>
          <p:cNvPr id="30" name="눈물 방울 29">
            <a:extLst>
              <a:ext uri="{FF2B5EF4-FFF2-40B4-BE49-F238E27FC236}">
                <a16:creationId xmlns:a16="http://schemas.microsoft.com/office/drawing/2014/main" id="{6550E1D4-4E0A-4467-BF59-3FC52331AEBC}"/>
              </a:ext>
            </a:extLst>
          </p:cNvPr>
          <p:cNvSpPr/>
          <p:nvPr/>
        </p:nvSpPr>
        <p:spPr>
          <a:xfrm>
            <a:off x="5001334" y="968259"/>
            <a:ext cx="2146032" cy="2146032"/>
          </a:xfrm>
          <a:prstGeom prst="teardrop">
            <a:avLst/>
          </a:prstGeom>
          <a:solidFill>
            <a:srgbClr val="F9D4BD"/>
          </a:solidFill>
          <a:ln w="28575">
            <a:solidFill>
              <a:srgbClr val="C0520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2" name="눈물 방울 31">
            <a:extLst>
              <a:ext uri="{FF2B5EF4-FFF2-40B4-BE49-F238E27FC236}">
                <a16:creationId xmlns:a16="http://schemas.microsoft.com/office/drawing/2014/main" id="{9748B293-CF1D-436C-AE29-C4226CD7D89D}"/>
              </a:ext>
            </a:extLst>
          </p:cNvPr>
          <p:cNvSpPr/>
          <p:nvPr/>
        </p:nvSpPr>
        <p:spPr>
          <a:xfrm>
            <a:off x="8247917" y="968259"/>
            <a:ext cx="2146032" cy="2146032"/>
          </a:xfrm>
          <a:prstGeom prst="teardrop">
            <a:avLst/>
          </a:prstGeom>
          <a:solidFill>
            <a:srgbClr val="F9D4BD"/>
          </a:solidFill>
          <a:ln w="28575">
            <a:solidFill>
              <a:srgbClr val="C0520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F03693ED-92D2-4CCF-A622-40BD073D34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501" y="1254821"/>
            <a:ext cx="1311697" cy="1515318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F020E2EF-790C-4432-866B-70FF69AF8A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905" y="1204247"/>
            <a:ext cx="1674056" cy="1674056"/>
          </a:xfrm>
          <a:prstGeom prst="rect">
            <a:avLst/>
          </a:prstGeom>
        </p:spPr>
      </p:pic>
      <p:sp>
        <p:nvSpPr>
          <p:cNvPr id="36" name="눈물 방울 35">
            <a:extLst>
              <a:ext uri="{FF2B5EF4-FFF2-40B4-BE49-F238E27FC236}">
                <a16:creationId xmlns:a16="http://schemas.microsoft.com/office/drawing/2014/main" id="{4D2AE068-EBF5-4AED-B72C-5A863E016613}"/>
              </a:ext>
            </a:extLst>
          </p:cNvPr>
          <p:cNvSpPr/>
          <p:nvPr/>
        </p:nvSpPr>
        <p:spPr>
          <a:xfrm flipH="1">
            <a:off x="3483615" y="3743709"/>
            <a:ext cx="2146032" cy="2146032"/>
          </a:xfrm>
          <a:prstGeom prst="teardrop">
            <a:avLst/>
          </a:prstGeom>
          <a:solidFill>
            <a:srgbClr val="F9D4BD"/>
          </a:solidFill>
          <a:ln w="28575">
            <a:solidFill>
              <a:srgbClr val="C0520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8" name="눈물 방울 37">
            <a:extLst>
              <a:ext uri="{FF2B5EF4-FFF2-40B4-BE49-F238E27FC236}">
                <a16:creationId xmlns:a16="http://schemas.microsoft.com/office/drawing/2014/main" id="{810F3FC0-860D-4E7C-862A-DA6206FCE884}"/>
              </a:ext>
            </a:extLst>
          </p:cNvPr>
          <p:cNvSpPr/>
          <p:nvPr/>
        </p:nvSpPr>
        <p:spPr>
          <a:xfrm flipH="1">
            <a:off x="6730198" y="3743709"/>
            <a:ext cx="2146032" cy="2146032"/>
          </a:xfrm>
          <a:prstGeom prst="teardrop">
            <a:avLst/>
          </a:prstGeom>
          <a:solidFill>
            <a:srgbClr val="F9D4BD"/>
          </a:solidFill>
          <a:ln w="28575">
            <a:solidFill>
              <a:srgbClr val="C0520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312AF587-05CE-4142-92C0-7308E561F8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3619" y="3804291"/>
            <a:ext cx="1606022" cy="1595793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E84BEA8E-B420-4CD3-BFB7-EF4CCC8C4C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9624" y="3928210"/>
            <a:ext cx="1667180" cy="16415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BBA7D6-D174-4329-AB14-FDE32B6E8EE1}"/>
              </a:ext>
            </a:extLst>
          </p:cNvPr>
          <p:cNvSpPr txBox="1"/>
          <p:nvPr/>
        </p:nvSpPr>
        <p:spPr>
          <a:xfrm>
            <a:off x="2509410" y="3229167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팀 소개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FA8C99-3A94-4702-B15D-738D0FFFC8C0}"/>
              </a:ext>
            </a:extLst>
          </p:cNvPr>
          <p:cNvSpPr txBox="1"/>
          <p:nvPr/>
        </p:nvSpPr>
        <p:spPr>
          <a:xfrm>
            <a:off x="5672648" y="3229167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과목 소개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0ED179-36E5-483C-A34B-4EE059722866}"/>
              </a:ext>
            </a:extLst>
          </p:cNvPr>
          <p:cNvSpPr txBox="1"/>
          <p:nvPr/>
        </p:nvSpPr>
        <p:spPr>
          <a:xfrm>
            <a:off x="9165917" y="322560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실습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E774793-2A24-48B8-8AD1-0CA63385FF0E}"/>
              </a:ext>
            </a:extLst>
          </p:cNvPr>
          <p:cNvSpPr txBox="1"/>
          <p:nvPr/>
        </p:nvSpPr>
        <p:spPr>
          <a:xfrm>
            <a:off x="7258834" y="6074242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결과 및 소감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B621B93-1BF6-479A-BCFB-A1665B32122C}"/>
              </a:ext>
            </a:extLst>
          </p:cNvPr>
          <p:cNvSpPr txBox="1"/>
          <p:nvPr/>
        </p:nvSpPr>
        <p:spPr>
          <a:xfrm>
            <a:off x="4125261" y="607424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프로젝트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7E0C93-1AC1-4AF9-977A-6C29FF7580D2}"/>
              </a:ext>
            </a:extLst>
          </p:cNvPr>
          <p:cNvSpPr txBox="1"/>
          <p:nvPr/>
        </p:nvSpPr>
        <p:spPr>
          <a:xfrm>
            <a:off x="46943" y="110602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smtClean="0">
                <a:solidFill>
                  <a:schemeClr val="accent2">
                    <a:lumMod val="50000"/>
                  </a:schemeClr>
                </a:solidFill>
                <a:highlight>
                  <a:srgbClr val="F9D4BD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목차</a:t>
            </a:r>
            <a:endParaRPr lang="en-US" altLang="ko-KR" sz="4000" dirty="0">
              <a:solidFill>
                <a:schemeClr val="accent2">
                  <a:lumMod val="50000"/>
                </a:schemeClr>
              </a:solidFill>
              <a:highlight>
                <a:srgbClr val="F9D4BD"/>
              </a:highligh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4634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30" grpId="0" animBg="1"/>
      <p:bldP spid="32" grpId="0" animBg="1"/>
      <p:bldP spid="36" grpId="0" animBg="1"/>
      <p:bldP spid="38" grpId="0" animBg="1"/>
      <p:bldP spid="2" grpId="0"/>
      <p:bldP spid="15" grpId="0"/>
      <p:bldP spid="16" grpId="0"/>
      <p:bldP spid="17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nsumer, find, human, magnify, resource, search icon">
            <a:extLst>
              <a:ext uri="{FF2B5EF4-FFF2-40B4-BE49-F238E27FC236}">
                <a16:creationId xmlns:a16="http://schemas.microsoft.com/office/drawing/2014/main" id="{3AAE379B-BD7A-4F82-B6B1-4B68266600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6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2209" y="2734283"/>
            <a:ext cx="1963616" cy="1963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87C3F09-351B-426E-9901-4304F1CF2803}"/>
              </a:ext>
            </a:extLst>
          </p:cNvPr>
          <p:cNvSpPr/>
          <p:nvPr/>
        </p:nvSpPr>
        <p:spPr>
          <a:xfrm>
            <a:off x="5972906" y="4938986"/>
            <a:ext cx="63022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웹</a:t>
            </a:r>
            <a:r>
              <a:rPr lang="ko-KR" altLang="en-US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 개발</a:t>
            </a:r>
            <a:endParaRPr lang="ko-KR" alt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CA47576-9A9B-4795-A2D2-1F5DDF31A776}"/>
              </a:ext>
            </a:extLst>
          </p:cNvPr>
          <p:cNvSpPr/>
          <p:nvPr/>
        </p:nvSpPr>
        <p:spPr>
          <a:xfrm>
            <a:off x="0" y="-147484"/>
            <a:ext cx="5692877" cy="7403690"/>
          </a:xfrm>
          <a:prstGeom prst="rect">
            <a:avLst/>
          </a:prstGeom>
          <a:solidFill>
            <a:srgbClr val="C000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B5C406-8364-41F7-88E7-DC2AD5951404}"/>
              </a:ext>
            </a:extLst>
          </p:cNvPr>
          <p:cNvSpPr txBox="1"/>
          <p:nvPr/>
        </p:nvSpPr>
        <p:spPr>
          <a:xfrm>
            <a:off x="766915" y="1800699"/>
            <a:ext cx="45867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dirty="0" smtClean="0">
                <a:solidFill>
                  <a:srgbClr val="FCEBE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컴파일러</a:t>
            </a:r>
            <a:endParaRPr lang="ko-KR" altLang="en-US" sz="7200" dirty="0">
              <a:solidFill>
                <a:srgbClr val="FCEBE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87C3F09-351B-426E-9901-4304F1CF2803}"/>
              </a:ext>
            </a:extLst>
          </p:cNvPr>
          <p:cNvSpPr/>
          <p:nvPr/>
        </p:nvSpPr>
        <p:spPr>
          <a:xfrm>
            <a:off x="5692877" y="2031531"/>
            <a:ext cx="630222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1, 2, 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학년 </a:t>
            </a:r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12</a:t>
            </a:r>
            <a:r>
              <a:rPr lang="ko-KR" altLang="en-US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명 학생들 </a:t>
            </a:r>
            <a:r>
              <a:rPr lang="en-US" altLang="ko-KR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+</a:t>
            </a:r>
            <a:r>
              <a:rPr lang="ko-KR" altLang="en-US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조규철 </a:t>
            </a:r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교수님</a:t>
            </a:r>
            <a:endParaRPr lang="en-US" altLang="ko-KR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7E0C93-1AC1-4AF9-977A-6C29FF7580D2}"/>
              </a:ext>
            </a:extLst>
          </p:cNvPr>
          <p:cNvSpPr txBox="1"/>
          <p:nvPr/>
        </p:nvSpPr>
        <p:spPr>
          <a:xfrm>
            <a:off x="46943" y="110602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 smtClean="0">
                <a:solidFill>
                  <a:schemeClr val="accent2">
                    <a:lumMod val="50000"/>
                  </a:schemeClr>
                </a:solidFill>
                <a:highlight>
                  <a:srgbClr val="F9D4BD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팀소개</a:t>
            </a:r>
            <a:endParaRPr lang="en-US" altLang="ko-KR" sz="4000" dirty="0">
              <a:solidFill>
                <a:schemeClr val="accent2">
                  <a:lumMod val="50000"/>
                </a:schemeClr>
              </a:solidFill>
              <a:highlight>
                <a:srgbClr val="F9D4BD"/>
              </a:highligh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7093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7E0C93-1AC1-4AF9-977A-6C29FF7580D2}"/>
              </a:ext>
            </a:extLst>
          </p:cNvPr>
          <p:cNvSpPr txBox="1"/>
          <p:nvPr/>
        </p:nvSpPr>
        <p:spPr>
          <a:xfrm>
            <a:off x="1613469" y="1910606"/>
            <a:ext cx="2950207" cy="646331"/>
          </a:xfrm>
          <a:prstGeom prst="rect">
            <a:avLst/>
          </a:prstGeom>
          <a:solidFill>
            <a:srgbClr val="F9D4BD"/>
          </a:solidFill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accent2">
                    <a:lumMod val="50000"/>
                  </a:schemeClr>
                </a:solidFill>
                <a:highlight>
                  <a:srgbClr val="F9D4BD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 JAVA SCRIPT</a:t>
            </a:r>
            <a:endParaRPr lang="en-US" altLang="ko-KR" sz="3600" dirty="0">
              <a:solidFill>
                <a:schemeClr val="accent2">
                  <a:lumMod val="50000"/>
                </a:schemeClr>
              </a:solidFill>
              <a:highlight>
                <a:srgbClr val="F9D4BD"/>
              </a:highligh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7E0C93-1AC1-4AF9-977A-6C29FF7580D2}"/>
              </a:ext>
            </a:extLst>
          </p:cNvPr>
          <p:cNvSpPr txBox="1"/>
          <p:nvPr/>
        </p:nvSpPr>
        <p:spPr>
          <a:xfrm>
            <a:off x="46943" y="11060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smtClean="0">
                <a:solidFill>
                  <a:schemeClr val="accent2">
                    <a:lumMod val="50000"/>
                  </a:schemeClr>
                </a:solidFill>
                <a:highlight>
                  <a:srgbClr val="F9D4BD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과목소개</a:t>
            </a:r>
            <a:endParaRPr lang="en-US" altLang="ko-KR" sz="4000" dirty="0">
              <a:solidFill>
                <a:schemeClr val="accent2">
                  <a:lumMod val="50000"/>
                </a:schemeClr>
              </a:solidFill>
              <a:highlight>
                <a:srgbClr val="F9D4BD"/>
              </a:highligh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clrChange>
              <a:clrFrom>
                <a:srgbClr val="F8FAFA"/>
              </a:clrFrom>
              <a:clrTo>
                <a:srgbClr val="F8FAFA">
                  <a:alpha val="0"/>
                </a:srgbClr>
              </a:clrTo>
            </a:clrChange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  <a14:imgEffect>
                      <a14:saturation sat="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773" y="2682589"/>
            <a:ext cx="2387600" cy="23876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8570" y="3829054"/>
            <a:ext cx="1539209" cy="1574191"/>
          </a:xfrm>
          <a:prstGeom prst="rect">
            <a:avLst/>
          </a:prstGeom>
        </p:spPr>
      </p:pic>
      <p:sp>
        <p:nvSpPr>
          <p:cNvPr id="8" name="오른쪽 화살표 7"/>
          <p:cNvSpPr/>
          <p:nvPr/>
        </p:nvSpPr>
        <p:spPr>
          <a:xfrm rot="19538138">
            <a:off x="5612218" y="2074442"/>
            <a:ext cx="1572839" cy="1014966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화살표 10"/>
          <p:cNvSpPr/>
          <p:nvPr/>
        </p:nvSpPr>
        <p:spPr>
          <a:xfrm rot="1368251">
            <a:off x="5867048" y="4233490"/>
            <a:ext cx="1533022" cy="90816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3">
            <a:clrChange>
              <a:clrFrom>
                <a:srgbClr val="F8FAFA"/>
              </a:clrFrom>
              <a:clrTo>
                <a:srgbClr val="F8FAFA">
                  <a:alpha val="0"/>
                </a:srgbClr>
              </a:clrTo>
            </a:clrChange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  <a14:imgEffect>
                      <a14:saturation sat="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5231" y="577242"/>
            <a:ext cx="2387600" cy="2387600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>
            <a:clrChange>
              <a:clrFrom>
                <a:srgbClr val="F8FAFA"/>
              </a:clrFrom>
              <a:clrTo>
                <a:srgbClr val="F8FAFA">
                  <a:alpha val="0"/>
                </a:srgbClr>
              </a:clrTo>
            </a:clrChange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  <a14:imgEffect>
                      <a14:saturation sat="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5231" y="3829054"/>
            <a:ext cx="2387600" cy="23876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6323" y="5070188"/>
            <a:ext cx="1334256" cy="136457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8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7561" y="1719118"/>
            <a:ext cx="1386251" cy="1417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065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07E0C93-1AC1-4AF9-977A-6C29FF7580D2}"/>
              </a:ext>
            </a:extLst>
          </p:cNvPr>
          <p:cNvSpPr txBox="1"/>
          <p:nvPr/>
        </p:nvSpPr>
        <p:spPr>
          <a:xfrm>
            <a:off x="46943" y="11060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smtClean="0">
                <a:solidFill>
                  <a:schemeClr val="accent2">
                    <a:lumMod val="50000"/>
                  </a:schemeClr>
                </a:solidFill>
                <a:highlight>
                  <a:srgbClr val="F9D4BD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과목소개</a:t>
            </a:r>
            <a:endParaRPr lang="en-US" altLang="ko-KR" sz="4000" dirty="0">
              <a:solidFill>
                <a:schemeClr val="accent2">
                  <a:lumMod val="50000"/>
                </a:schemeClr>
              </a:solidFill>
              <a:highlight>
                <a:srgbClr val="F9D4BD"/>
              </a:highligh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82989C-7E7C-4DD6-A760-1B572D5C4318}"/>
              </a:ext>
            </a:extLst>
          </p:cNvPr>
          <p:cNvSpPr txBox="1"/>
          <p:nvPr/>
        </p:nvSpPr>
        <p:spPr>
          <a:xfrm>
            <a:off x="694500" y="4514898"/>
            <a:ext cx="2563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웹의 기본 구성 이해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BCAEF6-E41E-4239-8AE7-A8980F863FD5}"/>
              </a:ext>
            </a:extLst>
          </p:cNvPr>
          <p:cNvSpPr txBox="1"/>
          <p:nvPr/>
        </p:nvSpPr>
        <p:spPr>
          <a:xfrm>
            <a:off x="8646356" y="4514898"/>
            <a:ext cx="2563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자바스크립트의 활용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54DC52-78BC-41ED-953E-5A3ADA2DAFFA}"/>
              </a:ext>
            </a:extLst>
          </p:cNvPr>
          <p:cNvSpPr txBox="1"/>
          <p:nvPr/>
        </p:nvSpPr>
        <p:spPr>
          <a:xfrm>
            <a:off x="4201915" y="4527407"/>
            <a:ext cx="3312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웹 시스템 구현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프로젝트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017" y="1978219"/>
            <a:ext cx="2557124" cy="242851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110" y="2383988"/>
            <a:ext cx="2150424" cy="2022742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7996" y="1834929"/>
            <a:ext cx="2972266" cy="2864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773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07E0C93-1AC1-4AF9-977A-6C29FF7580D2}"/>
              </a:ext>
            </a:extLst>
          </p:cNvPr>
          <p:cNvSpPr txBox="1"/>
          <p:nvPr/>
        </p:nvSpPr>
        <p:spPr>
          <a:xfrm>
            <a:off x="46943" y="110602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smtClean="0">
                <a:solidFill>
                  <a:schemeClr val="accent2">
                    <a:lumMod val="50000"/>
                  </a:schemeClr>
                </a:solidFill>
                <a:highlight>
                  <a:srgbClr val="F9D4BD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실습</a:t>
            </a:r>
            <a:endParaRPr lang="en-US" altLang="ko-KR" sz="4000" dirty="0">
              <a:solidFill>
                <a:schemeClr val="accent2">
                  <a:lumMod val="50000"/>
                </a:schemeClr>
              </a:solidFill>
              <a:highlight>
                <a:srgbClr val="F9D4BD"/>
              </a:highligh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5837E698-C2B5-4E08-B973-066813E149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357" y="1200096"/>
            <a:ext cx="5964567" cy="19250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11" name="Picture 4">
            <a:extLst>
              <a:ext uri="{FF2B5EF4-FFF2-40B4-BE49-F238E27FC236}">
                <a16:creationId xmlns:a16="http://schemas.microsoft.com/office/drawing/2014/main" id="{5BF617F5-600E-40AA-8E6B-2525A2F3D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044" y="4310906"/>
            <a:ext cx="6414419" cy="16064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5FD7302D-66E2-485F-86D6-39A68A17DF94}"/>
              </a:ext>
            </a:extLst>
          </p:cNvPr>
          <p:cNvSpPr/>
          <p:nvPr/>
        </p:nvSpPr>
        <p:spPr>
          <a:xfrm>
            <a:off x="7222490" y="1673267"/>
            <a:ext cx="3964547" cy="9787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en-US" altLang="ko-KR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window.open</a:t>
            </a:r>
            <a: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( ) </a:t>
            </a: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함수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-&gt; </a:t>
            </a:r>
            <a:r>
              <a:rPr lang="ko-KR" altLang="en-US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접속할</a:t>
            </a:r>
            <a:r>
              <a:rPr lang="ko-KR" altLang="en-US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 사이트 선택하여 접속하기</a:t>
            </a:r>
            <a:endParaRPr lang="ko-KR" altLang="en-US" dirty="0"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D861ECA-13BA-4241-ADD7-3A75B0D4ABE4}"/>
              </a:ext>
            </a:extLst>
          </p:cNvPr>
          <p:cNvSpPr/>
          <p:nvPr/>
        </p:nvSpPr>
        <p:spPr>
          <a:xfrm>
            <a:off x="640849" y="4403158"/>
            <a:ext cx="4762842" cy="9787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Event Listener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에서 </a:t>
            </a:r>
            <a:r>
              <a:rPr lang="en-US" altLang="ko-KR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preventDefault</a:t>
            </a:r>
            <a: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( )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함수 </a:t>
            </a:r>
            <a:endParaRPr lang="en-US" altLang="ko-KR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-&gt; </a:t>
            </a:r>
            <a:r>
              <a:rPr lang="ko-KR" altLang="en-US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로그인</a:t>
            </a:r>
            <a:r>
              <a:rPr lang="ko-KR" altLang="en-US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 기능</a:t>
            </a:r>
            <a:endParaRPr lang="ko-KR" altLang="en-US" dirty="0"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6235020" y="818488"/>
            <a:ext cx="356507" cy="614561"/>
            <a:chOff x="5275067" y="821781"/>
            <a:chExt cx="356507" cy="614561"/>
          </a:xfrm>
        </p:grpSpPr>
        <p:sp>
          <p:nvSpPr>
            <p:cNvPr id="10" name="모서리가 둥근 직사각형 9"/>
            <p:cNvSpPr/>
            <p:nvPr/>
          </p:nvSpPr>
          <p:spPr>
            <a:xfrm>
              <a:off x="5275067" y="821781"/>
              <a:ext cx="273269" cy="59909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모서리가 둥근 직사각형 11"/>
            <p:cNvSpPr/>
            <p:nvPr/>
          </p:nvSpPr>
          <p:spPr>
            <a:xfrm rot="673980">
              <a:off x="5380023" y="837252"/>
              <a:ext cx="251551" cy="59909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그룹 12"/>
          <p:cNvGrpSpPr/>
          <p:nvPr/>
        </p:nvGrpSpPr>
        <p:grpSpPr>
          <a:xfrm rot="19962818">
            <a:off x="5504551" y="3882254"/>
            <a:ext cx="356507" cy="614561"/>
            <a:chOff x="5275067" y="821781"/>
            <a:chExt cx="356507" cy="614561"/>
          </a:xfrm>
        </p:grpSpPr>
        <p:sp>
          <p:nvSpPr>
            <p:cNvPr id="16" name="모서리가 둥근 직사각형 15"/>
            <p:cNvSpPr/>
            <p:nvPr/>
          </p:nvSpPr>
          <p:spPr>
            <a:xfrm>
              <a:off x="5275067" y="821781"/>
              <a:ext cx="273269" cy="59909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모서리가 둥근 직사각형 16"/>
            <p:cNvSpPr/>
            <p:nvPr/>
          </p:nvSpPr>
          <p:spPr>
            <a:xfrm rot="673980">
              <a:off x="5380023" y="837252"/>
              <a:ext cx="251551" cy="59909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12288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07E0C93-1AC1-4AF9-977A-6C29FF7580D2}"/>
              </a:ext>
            </a:extLst>
          </p:cNvPr>
          <p:cNvSpPr txBox="1"/>
          <p:nvPr/>
        </p:nvSpPr>
        <p:spPr>
          <a:xfrm>
            <a:off x="46943" y="110602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smtClean="0">
                <a:solidFill>
                  <a:schemeClr val="accent2">
                    <a:lumMod val="50000"/>
                  </a:schemeClr>
                </a:solidFill>
                <a:highlight>
                  <a:srgbClr val="F9D4BD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실습</a:t>
            </a:r>
            <a:endParaRPr lang="en-US" altLang="ko-KR" sz="4000" dirty="0">
              <a:solidFill>
                <a:schemeClr val="accent2">
                  <a:lumMod val="50000"/>
                </a:schemeClr>
              </a:solidFill>
              <a:highlight>
                <a:srgbClr val="F9D4BD"/>
              </a:highligh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5D7BEAE-5EFA-44C2-A45B-AD7B511E6FDE}"/>
              </a:ext>
            </a:extLst>
          </p:cNvPr>
          <p:cNvSpPr/>
          <p:nvPr/>
        </p:nvSpPr>
        <p:spPr>
          <a:xfrm>
            <a:off x="482043" y="4473989"/>
            <a:ext cx="5288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altLang="ko-KR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xSlider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이용한 슬라이드 기능 적용한 갤러리 기능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4B07B8-7251-4A82-BE4E-583139A33B2E}"/>
              </a:ext>
            </a:extLst>
          </p:cNvPr>
          <p:cNvSpPr/>
          <p:nvPr/>
        </p:nvSpPr>
        <p:spPr>
          <a:xfrm>
            <a:off x="6842223" y="5754373"/>
            <a:ext cx="41184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altLang="ko-KR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Datepicker</a:t>
            </a:r>
            <a: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( ) </a:t>
            </a: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함수</a:t>
            </a:r>
            <a:endParaRPr lang="en-US" altLang="ko-KR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fontAlgn="base"/>
            <a: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-&gt;</a:t>
            </a: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달력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출력 및 원하는 날짜 선택하기</a:t>
            </a:r>
          </a:p>
        </p:txBody>
      </p:sp>
      <p:pic>
        <p:nvPicPr>
          <p:cNvPr id="1025" name="_x544364456" descr="EMB00001fd85d7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020" y="1173832"/>
            <a:ext cx="5400675" cy="29448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7" name="_x544338320" descr="EMB00001fd85d7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1104" y="4016233"/>
            <a:ext cx="5400675" cy="16541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grpSp>
        <p:nvGrpSpPr>
          <p:cNvPr id="6" name="그룹 5"/>
          <p:cNvGrpSpPr/>
          <p:nvPr/>
        </p:nvGrpSpPr>
        <p:grpSpPr>
          <a:xfrm>
            <a:off x="5275067" y="821781"/>
            <a:ext cx="356507" cy="614561"/>
            <a:chOff x="5275067" y="821781"/>
            <a:chExt cx="356507" cy="614561"/>
          </a:xfrm>
        </p:grpSpPr>
        <p:sp>
          <p:nvSpPr>
            <p:cNvPr id="5" name="모서리가 둥근 직사각형 4"/>
            <p:cNvSpPr/>
            <p:nvPr/>
          </p:nvSpPr>
          <p:spPr>
            <a:xfrm>
              <a:off x="5275067" y="821781"/>
              <a:ext cx="273269" cy="59909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모서리가 둥근 직사각형 13"/>
            <p:cNvSpPr/>
            <p:nvPr/>
          </p:nvSpPr>
          <p:spPr>
            <a:xfrm rot="673980">
              <a:off x="5380023" y="837252"/>
              <a:ext cx="251551" cy="59909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" name="그룹 14"/>
          <p:cNvGrpSpPr/>
          <p:nvPr/>
        </p:nvGrpSpPr>
        <p:grpSpPr>
          <a:xfrm rot="294601">
            <a:off x="11145094" y="3623232"/>
            <a:ext cx="356507" cy="614561"/>
            <a:chOff x="5275067" y="821781"/>
            <a:chExt cx="356507" cy="614561"/>
          </a:xfrm>
        </p:grpSpPr>
        <p:sp>
          <p:nvSpPr>
            <p:cNvPr id="16" name="모서리가 둥근 직사각형 15"/>
            <p:cNvSpPr/>
            <p:nvPr/>
          </p:nvSpPr>
          <p:spPr>
            <a:xfrm>
              <a:off x="5275067" y="821781"/>
              <a:ext cx="273269" cy="59909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모서리가 둥근 직사각형 16"/>
            <p:cNvSpPr/>
            <p:nvPr/>
          </p:nvSpPr>
          <p:spPr>
            <a:xfrm rot="673980">
              <a:off x="5380023" y="837252"/>
              <a:ext cx="251551" cy="59909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20210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07E0C93-1AC1-4AF9-977A-6C29FF7580D2}"/>
              </a:ext>
            </a:extLst>
          </p:cNvPr>
          <p:cNvSpPr txBox="1"/>
          <p:nvPr/>
        </p:nvSpPr>
        <p:spPr>
          <a:xfrm>
            <a:off x="46943" y="11060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smtClean="0">
                <a:solidFill>
                  <a:schemeClr val="accent2">
                    <a:lumMod val="50000"/>
                  </a:schemeClr>
                </a:solidFill>
                <a:highlight>
                  <a:srgbClr val="F9D4BD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프로젝트</a:t>
            </a:r>
            <a:endParaRPr lang="en-US" altLang="ko-KR" sz="4000" dirty="0">
              <a:solidFill>
                <a:schemeClr val="accent2">
                  <a:lumMod val="50000"/>
                </a:schemeClr>
              </a:solidFill>
              <a:highlight>
                <a:srgbClr val="F9D4BD"/>
              </a:highligh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BE602F-EC6F-43DC-92F9-497C6035F3B1}"/>
              </a:ext>
            </a:extLst>
          </p:cNvPr>
          <p:cNvSpPr txBox="1"/>
          <p:nvPr/>
        </p:nvSpPr>
        <p:spPr>
          <a:xfrm>
            <a:off x="4904845" y="2053593"/>
            <a:ext cx="3508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Javascript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를 활용한 </a:t>
            </a:r>
            <a:r>
              <a:rPr lang="en-US" altLang="ko-KR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todolist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7663" y="932415"/>
            <a:ext cx="3018563" cy="261168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518" y="1166920"/>
            <a:ext cx="4412327" cy="237718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2194" y="4020347"/>
            <a:ext cx="5082902" cy="252538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BE602F-EC6F-43DC-92F9-497C6035F3B1}"/>
              </a:ext>
            </a:extLst>
          </p:cNvPr>
          <p:cNvSpPr txBox="1"/>
          <p:nvPr/>
        </p:nvSpPr>
        <p:spPr>
          <a:xfrm>
            <a:off x="8829029" y="513244"/>
            <a:ext cx="2434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jsp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를 활용한 게시판              </a:t>
            </a:r>
            <a:endParaRPr lang="en-US" altLang="ko-KR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BE602F-EC6F-43DC-92F9-497C6035F3B1}"/>
              </a:ext>
            </a:extLst>
          </p:cNvPr>
          <p:cNvSpPr txBox="1"/>
          <p:nvPr/>
        </p:nvSpPr>
        <p:spPr>
          <a:xfrm>
            <a:off x="1233715" y="4913705"/>
            <a:ext cx="4021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spring</a:t>
            </a: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을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활용한 동아리 홈페이지</a:t>
            </a:r>
          </a:p>
        </p:txBody>
      </p:sp>
    </p:spTree>
    <p:extLst>
      <p:ext uri="{BB962C8B-B14F-4D97-AF65-F5344CB8AC3E}">
        <p14:creationId xmlns:p14="http://schemas.microsoft.com/office/powerpoint/2010/main" val="2701549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07E0C93-1AC1-4AF9-977A-6C29FF7580D2}"/>
              </a:ext>
            </a:extLst>
          </p:cNvPr>
          <p:cNvSpPr txBox="1"/>
          <p:nvPr/>
        </p:nvSpPr>
        <p:spPr>
          <a:xfrm>
            <a:off x="46943" y="11060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smtClean="0">
                <a:solidFill>
                  <a:schemeClr val="accent2">
                    <a:lumMod val="50000"/>
                  </a:schemeClr>
                </a:solidFill>
                <a:highlight>
                  <a:srgbClr val="F9D4BD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프로젝트</a:t>
            </a:r>
            <a:endParaRPr lang="en-US" altLang="ko-KR" sz="4000" dirty="0">
              <a:solidFill>
                <a:schemeClr val="accent2">
                  <a:lumMod val="50000"/>
                </a:schemeClr>
              </a:solidFill>
              <a:highlight>
                <a:srgbClr val="F9D4BD"/>
              </a:highligh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19이샘미">
            <a:hlinkClick r:id="" action="ppaction://media"/>
            <a:extLst>
              <a:ext uri="{FF2B5EF4-FFF2-40B4-BE49-F238E27FC236}">
                <a16:creationId xmlns:a16="http://schemas.microsoft.com/office/drawing/2014/main" id="{5D545BD1-CA84-49BB-9403-DC90F127CD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5198" y="1006056"/>
            <a:ext cx="10002748" cy="5622427"/>
          </a:xfrm>
          <a:prstGeom prst="rect">
            <a:avLst/>
          </a:prstGeom>
          <a:ln w="107950" cap="rnd">
            <a:solidFill>
              <a:srgbClr val="C8C6BD"/>
            </a:solidFill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17145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3362757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87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</TotalTime>
  <Words>510</Words>
  <Application>Microsoft Office PowerPoint</Application>
  <PresentationFormat>와이드스크린</PresentationFormat>
  <Paragraphs>121</Paragraphs>
  <Slides>14</Slides>
  <Notes>8</Notes>
  <HiddenSlides>0</HiddenSlides>
  <MMClips>3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HY헤드라인M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 선희</dc:creator>
  <cp:lastModifiedBy>PC</cp:lastModifiedBy>
  <cp:revision>72</cp:revision>
  <dcterms:created xsi:type="dcterms:W3CDTF">2019-11-15T11:27:21Z</dcterms:created>
  <dcterms:modified xsi:type="dcterms:W3CDTF">2019-12-05T13:54:37Z</dcterms:modified>
</cp:coreProperties>
</file>